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8" r:id="rId3"/>
    <p:sldId id="263" r:id="rId4"/>
    <p:sldId id="309" r:id="rId5"/>
    <p:sldId id="281" r:id="rId6"/>
    <p:sldId id="305" r:id="rId7"/>
    <p:sldId id="306" r:id="rId8"/>
    <p:sldId id="307" r:id="rId9"/>
    <p:sldId id="264" r:id="rId10"/>
    <p:sldId id="310" r:id="rId11"/>
    <p:sldId id="301" r:id="rId12"/>
    <p:sldId id="302" r:id="rId13"/>
    <p:sldId id="312" r:id="rId14"/>
    <p:sldId id="311" r:id="rId15"/>
    <p:sldId id="304" r:id="rId16"/>
    <p:sldId id="267" r:id="rId17"/>
    <p:sldId id="313" r:id="rId18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20"/>
      <p:boldItalic r:id="rId21"/>
    </p:embeddedFont>
    <p:embeddedFont>
      <p:font typeface="Aptos Narrow" panose="020B0004020202020204" pitchFamily="34" charset="0"/>
      <p:regular r:id="rId22"/>
      <p:bold r:id="rId23"/>
      <p:italic r:id="rId24"/>
      <p:boldItalic r:id="rId25"/>
    </p:embeddedFont>
    <p:embeddedFont>
      <p:font typeface="Lexend Deca Light" panose="020B0604020202020204" charset="0"/>
      <p:regular r:id="rId26"/>
      <p:bold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ukta ExtraBold" panose="020B0604020202020204" charset="0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535"/>
    <a:srgbClr val="FBF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7C6299-9470-47DE-BD74-9D45A82323C5}">
  <a:tblStyle styleId="{7F7C6299-9470-47DE-BD74-9D45A82323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45" d="100"/>
          <a:sy n="145" d="100"/>
        </p:scale>
        <p:origin x="54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54c530ed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54c530ede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2812c4e9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2812c4e9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58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2812c4e9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2812c4e9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232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2812c4e9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2812c4e9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33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2812c4e9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2812c4e9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1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2812c4e9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2812c4e9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335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a276c96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a276c96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57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5e869060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5e869060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2812c4e9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2812c4e9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2812c4e9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2812c4e9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57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2812c4e9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2812c4e9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08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2812c4e9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2812c4e9a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894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77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902400"/>
            <a:ext cx="2873100" cy="30234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3737075" y="902400"/>
            <a:ext cx="5063100" cy="3023400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97950" y="1155250"/>
            <a:ext cx="2317200" cy="85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088675" y="998510"/>
            <a:ext cx="43536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6" name="Google Shape;16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9" name="Google Shape;19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948600" y="1787950"/>
            <a:ext cx="22971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4270475" y="1787950"/>
            <a:ext cx="33630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48600" y="1213325"/>
            <a:ext cx="2500200" cy="42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3"/>
          </p:nvPr>
        </p:nvSpPr>
        <p:spPr>
          <a:xfrm>
            <a:off x="4270475" y="1213325"/>
            <a:ext cx="36159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48" name="Google Shape;48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51" name="Google Shape;51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 rot="5400000">
            <a:off x="117288" y="4221934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5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6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58" name="Google Shape;58;p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61" name="Google Shape;61;p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8328850" y="21430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720000" y="1504875"/>
            <a:ext cx="7031100" cy="26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8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7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70" name="Google Shape;70;p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7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73" name="Google Shape;73;p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1571075" y="111235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861243" y="1317256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1571075" y="1444000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1571075" y="2366409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861243" y="2583821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1571075" y="2701183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5478125" y="1444000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5478125" y="111235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4749399" y="1317256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478125" y="236640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4749399" y="2583821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5478125" y="2701187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1571075" y="362360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861243" y="3829382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1571075" y="3958375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5478125" y="362360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4749399" y="3829382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5478125" y="3958375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/>
          </p:nvPr>
        </p:nvSpPr>
        <p:spPr>
          <a:xfrm>
            <a:off x="1445500" y="1339939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3" hasCustomPrompt="1"/>
          </p:nvPr>
        </p:nvSpPr>
        <p:spPr>
          <a:xfrm>
            <a:off x="618363" y="136302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1445500" y="1671601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/>
          </p:nvPr>
        </p:nvSpPr>
        <p:spPr>
          <a:xfrm>
            <a:off x="1445500" y="2547086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5" hasCustomPrompt="1"/>
          </p:nvPr>
        </p:nvSpPr>
        <p:spPr>
          <a:xfrm>
            <a:off x="618363" y="2552751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6"/>
          </p:nvPr>
        </p:nvSpPr>
        <p:spPr>
          <a:xfrm>
            <a:off x="1445500" y="2881860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7"/>
          </p:nvPr>
        </p:nvSpPr>
        <p:spPr>
          <a:xfrm>
            <a:off x="5705200" y="1671589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8"/>
          </p:nvPr>
        </p:nvSpPr>
        <p:spPr>
          <a:xfrm>
            <a:off x="5705200" y="1339939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9" hasCustomPrompt="1"/>
          </p:nvPr>
        </p:nvSpPr>
        <p:spPr>
          <a:xfrm>
            <a:off x="4878063" y="136302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3"/>
          </p:nvPr>
        </p:nvSpPr>
        <p:spPr>
          <a:xfrm>
            <a:off x="5705200" y="2547076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4" hasCustomPrompt="1"/>
          </p:nvPr>
        </p:nvSpPr>
        <p:spPr>
          <a:xfrm>
            <a:off x="4878063" y="2552751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5"/>
          </p:nvPr>
        </p:nvSpPr>
        <p:spPr>
          <a:xfrm>
            <a:off x="5705200" y="2881863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/>
          </p:nvPr>
        </p:nvSpPr>
        <p:spPr>
          <a:xfrm>
            <a:off x="1445500" y="3728076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7" hasCustomPrompt="1"/>
          </p:nvPr>
        </p:nvSpPr>
        <p:spPr>
          <a:xfrm>
            <a:off x="618363" y="374247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8"/>
          </p:nvPr>
        </p:nvSpPr>
        <p:spPr>
          <a:xfrm>
            <a:off x="1445500" y="4062851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9"/>
          </p:nvPr>
        </p:nvSpPr>
        <p:spPr>
          <a:xfrm>
            <a:off x="5705200" y="3728076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20" hasCustomPrompt="1"/>
          </p:nvPr>
        </p:nvSpPr>
        <p:spPr>
          <a:xfrm>
            <a:off x="4878063" y="374247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21"/>
          </p:nvPr>
        </p:nvSpPr>
        <p:spPr>
          <a:xfrm>
            <a:off x="5705200" y="4062851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3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58" name="Google Shape;158;p1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3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61" name="Google Shape;161;p1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76" name="Google Shape;276;p2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79" name="Google Shape;279;p2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4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309" name="Google Shape;309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24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312" name="Google Shape;312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8" r:id="rId5"/>
    <p:sldLayoutId id="2147483659" r:id="rId6"/>
    <p:sldLayoutId id="2147483667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rchita_k.it2021@msit.edu.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ijush_d.it2021@msit.edu.in" TargetMode="External"/><Relationship Id="rId5" Type="http://schemas.openxmlformats.org/officeDocument/2006/relationships/hyperlink" Target="mailto:debayan_d.it2021@msit.edu.in" TargetMode="External"/><Relationship Id="rId4" Type="http://schemas.openxmlformats.org/officeDocument/2006/relationships/hyperlink" Target="mailto:ayaan_d.it2021@msit.edu.i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ctrTitle"/>
          </p:nvPr>
        </p:nvSpPr>
        <p:spPr>
          <a:xfrm>
            <a:off x="4026118" y="1239272"/>
            <a:ext cx="3846116" cy="23864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162535"/>
                </a:solidFill>
                <a:latin typeface="Montserrat" panose="00000500000000000000" pitchFamily="2" charset="0"/>
              </a:rPr>
              <a:t>SMART </a:t>
            </a:r>
            <a:br>
              <a:rPr lang="en-IN" sz="3600" dirty="0">
                <a:solidFill>
                  <a:srgbClr val="162535"/>
                </a:solidFill>
                <a:latin typeface="Montserrat" panose="00000500000000000000" pitchFamily="2" charset="0"/>
              </a:rPr>
            </a:br>
            <a:r>
              <a:rPr lang="en-IN" sz="3600" dirty="0">
                <a:solidFill>
                  <a:srgbClr val="162535"/>
                </a:solidFill>
                <a:latin typeface="Montserrat" panose="00000500000000000000" pitchFamily="2" charset="0"/>
              </a:rPr>
              <a:t>HOME AUTOMATION</a:t>
            </a:r>
            <a:br>
              <a:rPr lang="en-IN" sz="3600" dirty="0">
                <a:solidFill>
                  <a:srgbClr val="162535"/>
                </a:solidFill>
                <a:latin typeface="Montserrat" panose="00000500000000000000" pitchFamily="2" charset="0"/>
              </a:rPr>
            </a:br>
            <a:r>
              <a:rPr lang="en-IN" sz="3600" dirty="0">
                <a:solidFill>
                  <a:srgbClr val="162535"/>
                </a:solidFill>
                <a:latin typeface="Montserrat" panose="00000500000000000000" pitchFamily="2" charset="0"/>
              </a:rPr>
              <a:t>SYSTEMS</a:t>
            </a:r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1"/>
          </p:nvPr>
        </p:nvSpPr>
        <p:spPr>
          <a:xfrm>
            <a:off x="992293" y="1226386"/>
            <a:ext cx="2317200" cy="26641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3500"/>
            </a:pPr>
            <a:r>
              <a:rPr lang="en-IN" b="1" dirty="0">
                <a:latin typeface="Montserrat"/>
                <a:sym typeface="Montserrat"/>
              </a:rPr>
              <a:t>P</a:t>
            </a:r>
            <a:r>
              <a:rPr lang="en" b="1" dirty="0">
                <a:latin typeface="Montserrat"/>
                <a:sym typeface="Montserrat"/>
              </a:rPr>
              <a:t>resented By:</a:t>
            </a:r>
          </a:p>
          <a:p>
            <a:pPr marL="0" indent="0" algn="ctr">
              <a:buClr>
                <a:schemeClr val="dk1"/>
              </a:buClr>
              <a:buSzPts val="3500"/>
            </a:pPr>
            <a:endParaRPr lang="en" b="1" dirty="0">
              <a:latin typeface="Montserrat"/>
              <a:sym typeface="Montserrat"/>
            </a:endParaRP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3500"/>
            </a:pPr>
            <a:r>
              <a:rPr lang="en-IN" b="1" dirty="0">
                <a:latin typeface="Montserrat"/>
                <a:sym typeface="Montserrat"/>
              </a:rPr>
              <a:t>A</a:t>
            </a:r>
            <a:r>
              <a:rPr lang="en" b="1" dirty="0">
                <a:latin typeface="Montserrat"/>
                <a:sym typeface="Montserrat"/>
              </a:rPr>
              <a:t>rchita Kundu </a:t>
            </a: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3500"/>
            </a:pPr>
            <a:r>
              <a:rPr lang="en" b="1" dirty="0">
                <a:latin typeface="Montserrat"/>
                <a:sym typeface="Montserrat"/>
              </a:rPr>
              <a:t>Ayaan Dey</a:t>
            </a: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3500"/>
            </a:pPr>
            <a:r>
              <a:rPr lang="en" b="1" dirty="0">
                <a:latin typeface="Montserrat"/>
                <a:sym typeface="Montserrat"/>
              </a:rPr>
              <a:t>Debayan Dutta</a:t>
            </a: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3500"/>
            </a:pPr>
            <a:r>
              <a:rPr lang="en" b="1" dirty="0">
                <a:latin typeface="Montserrat"/>
                <a:sym typeface="Montserrat"/>
              </a:rPr>
              <a:t>Pijush 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C09DC-5AE4-4B7A-5A7F-52372BBCF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4" t="15140" r="7845" b="16685"/>
          <a:stretch/>
        </p:blipFill>
        <p:spPr>
          <a:xfrm>
            <a:off x="6888480" y="978433"/>
            <a:ext cx="1814815" cy="1473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2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6;p53">
            <a:extLst>
              <a:ext uri="{FF2B5EF4-FFF2-40B4-BE49-F238E27FC236}">
                <a16:creationId xmlns:a16="http://schemas.microsoft.com/office/drawing/2014/main" id="{48810EC2-0567-1DA2-68CF-BBF906FB0FF1}"/>
              </a:ext>
            </a:extLst>
          </p:cNvPr>
          <p:cNvSpPr/>
          <p:nvPr/>
        </p:nvSpPr>
        <p:spPr>
          <a:xfrm>
            <a:off x="472600" y="525250"/>
            <a:ext cx="305546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847475" y="600250"/>
            <a:ext cx="2305710" cy="42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162535"/>
                </a:solidFill>
              </a:rPr>
              <a:t>Our Project</a:t>
            </a:r>
            <a:endParaRPr dirty="0">
              <a:solidFill>
                <a:srgbClr val="162535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03C0D0-6A70-AD91-521E-94B1ED047547}"/>
              </a:ext>
            </a:extLst>
          </p:cNvPr>
          <p:cNvGrpSpPr/>
          <p:nvPr/>
        </p:nvGrpSpPr>
        <p:grpSpPr>
          <a:xfrm>
            <a:off x="6257119" y="424747"/>
            <a:ext cx="2577693" cy="3943000"/>
            <a:chOff x="5307637" y="346025"/>
            <a:chExt cx="2628951" cy="4756250"/>
          </a:xfrm>
        </p:grpSpPr>
        <p:pic>
          <p:nvPicPr>
            <p:cNvPr id="461" name="Google Shape;46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07642" y="346025"/>
              <a:ext cx="2628940" cy="475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7"/>
            <p:cNvPicPr preferRelativeResize="0"/>
            <p:nvPr/>
          </p:nvPicPr>
          <p:blipFill rotWithShape="1">
            <a:blip r:embed="rId4">
              <a:alphaModFix/>
            </a:blip>
            <a:srcRect t="9629" b="80011"/>
            <a:stretch/>
          </p:blipFill>
          <p:spPr>
            <a:xfrm>
              <a:off x="5307637" y="804034"/>
              <a:ext cx="2628951" cy="492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CB1E35-4B54-3FA5-B30D-EAE570863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483" y="1197099"/>
              <a:ext cx="1443488" cy="330439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sp>
        <p:nvSpPr>
          <p:cNvPr id="9" name="Google Shape;450;p36">
            <a:extLst>
              <a:ext uri="{FF2B5EF4-FFF2-40B4-BE49-F238E27FC236}">
                <a16:creationId xmlns:a16="http://schemas.microsoft.com/office/drawing/2014/main" id="{E198B72B-9A5B-DCE0-503C-F5BEF6E6D2EA}"/>
              </a:ext>
            </a:extLst>
          </p:cNvPr>
          <p:cNvSpPr txBox="1">
            <a:spLocks/>
          </p:cNvSpPr>
          <p:nvPr/>
        </p:nvSpPr>
        <p:spPr>
          <a:xfrm>
            <a:off x="1468087" y="3944419"/>
            <a:ext cx="3370196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800" dirty="0">
                <a:solidFill>
                  <a:srgbClr val="162535"/>
                </a:solidFill>
              </a:rPr>
              <a:t>Firebase Realtime Database</a:t>
            </a:r>
          </a:p>
        </p:txBody>
      </p:sp>
      <p:sp>
        <p:nvSpPr>
          <p:cNvPr id="10" name="Google Shape;450;p36">
            <a:extLst>
              <a:ext uri="{FF2B5EF4-FFF2-40B4-BE49-F238E27FC236}">
                <a16:creationId xmlns:a16="http://schemas.microsoft.com/office/drawing/2014/main" id="{05A0EF9D-A22F-8FEB-4CEC-DC2B492893FE}"/>
              </a:ext>
            </a:extLst>
          </p:cNvPr>
          <p:cNvSpPr txBox="1">
            <a:spLocks/>
          </p:cNvSpPr>
          <p:nvPr/>
        </p:nvSpPr>
        <p:spPr>
          <a:xfrm>
            <a:off x="6403792" y="3952225"/>
            <a:ext cx="2284345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800" dirty="0">
                <a:solidFill>
                  <a:srgbClr val="162535"/>
                </a:solidFill>
              </a:rPr>
              <a:t>Mobile Application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D52805-A1B1-B783-C0DA-978E99F99E40}"/>
              </a:ext>
            </a:extLst>
          </p:cNvPr>
          <p:cNvGrpSpPr/>
          <p:nvPr/>
        </p:nvGrpSpPr>
        <p:grpSpPr>
          <a:xfrm>
            <a:off x="541553" y="1328348"/>
            <a:ext cx="5543483" cy="2616074"/>
            <a:chOff x="3153185" y="1428316"/>
            <a:chExt cx="5332973" cy="26160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FE96AD-0C91-7E64-F1AC-D218E5F6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" t="406" r="17164" b="37939"/>
            <a:stretch/>
          </p:blipFill>
          <p:spPr>
            <a:xfrm>
              <a:off x="3153185" y="1428316"/>
              <a:ext cx="5332973" cy="2616074"/>
            </a:xfrm>
            <a:prstGeom prst="rect">
              <a:avLst/>
            </a:prstGeom>
            <a:ln w="12700">
              <a:solidFill>
                <a:srgbClr val="FBF9EA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2442A-3946-48E3-C9CF-BDF8DC17D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296" t="24942" r="7471" b="29284"/>
            <a:stretch/>
          </p:blipFill>
          <p:spPr>
            <a:xfrm>
              <a:off x="4087613" y="2102158"/>
              <a:ext cx="4398545" cy="1942229"/>
            </a:xfrm>
            <a:prstGeom prst="rect">
              <a:avLst/>
            </a:prstGeom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78203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5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rgbClr val="162535"/>
                </a:solidFill>
              </a:rPr>
              <a:t>Features of ESP32 Based Smart Home</a:t>
            </a:r>
          </a:p>
        </p:txBody>
      </p:sp>
      <p:sp>
        <p:nvSpPr>
          <p:cNvPr id="1028" name="Google Shape;1028;p53"/>
          <p:cNvSpPr txBox="1">
            <a:spLocks noGrp="1"/>
          </p:cNvSpPr>
          <p:nvPr>
            <p:ph type="body" idx="1"/>
          </p:nvPr>
        </p:nvSpPr>
        <p:spPr>
          <a:xfrm>
            <a:off x="472599" y="1191458"/>
            <a:ext cx="4880667" cy="3051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Automatic lighting and fan control based on </a:t>
            </a:r>
            <a:r>
              <a:rPr lang="en-US" sz="1400" b="1" dirty="0">
                <a:latin typeface="Aptos Narrow" panose="020B0004020202020204" pitchFamily="34" charset="0"/>
              </a:rPr>
              <a:t>occupancy detection </a:t>
            </a:r>
            <a:r>
              <a:rPr lang="en-US" sz="1400" dirty="0">
                <a:latin typeface="Aptos Narrow" panose="020B0004020202020204" pitchFamily="34" charset="0"/>
              </a:rPr>
              <a:t>using </a:t>
            </a:r>
            <a:r>
              <a:rPr lang="en-US" sz="1400" b="1" dirty="0">
                <a:latin typeface="Aptos Narrow" panose="020B0004020202020204" pitchFamily="34" charset="0"/>
              </a:rPr>
              <a:t>infrared (IR) sensors</a:t>
            </a:r>
            <a:r>
              <a:rPr lang="en-US" sz="1400" dirty="0">
                <a:latin typeface="Aptos Narrow" panose="020B0004020202020204" pitchFamily="34" charset="0"/>
              </a:rPr>
              <a:t>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Water level monitoring with </a:t>
            </a:r>
            <a:r>
              <a:rPr lang="en-US" sz="1400" b="1" dirty="0">
                <a:latin typeface="Aptos Narrow" panose="020B0004020202020204" pitchFamily="34" charset="0"/>
              </a:rPr>
              <a:t>real-time alerts </a:t>
            </a:r>
            <a:r>
              <a:rPr lang="en-US" sz="1400" dirty="0">
                <a:latin typeface="Aptos Narrow" panose="020B0004020202020204" pitchFamily="34" charset="0"/>
              </a:rPr>
              <a:t>for </a:t>
            </a:r>
            <a:r>
              <a:rPr lang="en-US" sz="1400" b="1" dirty="0">
                <a:latin typeface="Aptos Narrow" panose="020B0004020202020204" pitchFamily="34" charset="0"/>
              </a:rPr>
              <a:t>refilling</a:t>
            </a:r>
            <a:r>
              <a:rPr lang="en-US" sz="1400" dirty="0">
                <a:latin typeface="Aptos Narrow" panose="020B0004020202020204" pitchFamily="34" charset="0"/>
              </a:rPr>
              <a:t>, ensuring a </a:t>
            </a:r>
            <a:r>
              <a:rPr lang="en-US" sz="1400" b="1" dirty="0">
                <a:latin typeface="Aptos Narrow" panose="020B0004020202020204" pitchFamily="34" charset="0"/>
              </a:rPr>
              <a:t>consistent water supply</a:t>
            </a:r>
            <a:r>
              <a:rPr lang="en-US" sz="1400" dirty="0">
                <a:latin typeface="Aptos Narrow" panose="020B0004020202020204" pitchFamily="34" charset="0"/>
              </a:rPr>
              <a:t>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Humidity and air quality monitoring with </a:t>
            </a:r>
            <a:r>
              <a:rPr lang="en-US" sz="1400" b="1" dirty="0">
                <a:latin typeface="Aptos Narrow" panose="020B0004020202020204" pitchFamily="34" charset="0"/>
              </a:rPr>
              <a:t>sensor integration</a:t>
            </a:r>
            <a:r>
              <a:rPr lang="en-US" sz="1400" dirty="0">
                <a:latin typeface="Aptos Narrow" panose="020B0004020202020204" pitchFamily="34" charset="0"/>
              </a:rPr>
              <a:t>, promoting a </a:t>
            </a:r>
            <a:r>
              <a:rPr lang="en-US" sz="1400" b="1" dirty="0">
                <a:latin typeface="Aptos Narrow" panose="020B0004020202020204" pitchFamily="34" charset="0"/>
              </a:rPr>
              <a:t>healthy</a:t>
            </a:r>
            <a:r>
              <a:rPr lang="en-US" sz="1400" dirty="0">
                <a:latin typeface="Aptos Narrow" panose="020B0004020202020204" pitchFamily="34" charset="0"/>
              </a:rPr>
              <a:t> and </a:t>
            </a:r>
            <a:r>
              <a:rPr lang="en-US" sz="1400" b="1" dirty="0">
                <a:latin typeface="Aptos Narrow" panose="020B0004020202020204" pitchFamily="34" charset="0"/>
              </a:rPr>
              <a:t>comfortable</a:t>
            </a:r>
            <a:r>
              <a:rPr lang="en-US" sz="1400" dirty="0">
                <a:latin typeface="Aptos Narrow" panose="020B0004020202020204" pitchFamily="34" charset="0"/>
              </a:rPr>
              <a:t> living environment.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Temperature and weather-based recommendations for </a:t>
            </a:r>
            <a:r>
              <a:rPr lang="en-US" sz="1400" b="1" dirty="0">
                <a:latin typeface="Aptos Narrow" panose="020B0004020202020204" pitchFamily="34" charset="0"/>
              </a:rPr>
              <a:t>thermostat adjustments</a:t>
            </a:r>
            <a:r>
              <a:rPr lang="en-US" sz="1400" dirty="0">
                <a:latin typeface="Aptos Narrow" panose="020B0004020202020204" pitchFamily="34" charset="0"/>
              </a:rPr>
              <a:t> or </a:t>
            </a:r>
            <a:r>
              <a:rPr lang="en-US" sz="1400" b="1" dirty="0">
                <a:latin typeface="Aptos Narrow" panose="020B0004020202020204" pitchFamily="34" charset="0"/>
              </a:rPr>
              <a:t>fan activation</a:t>
            </a:r>
            <a:r>
              <a:rPr lang="en-US" sz="1400" dirty="0">
                <a:latin typeface="Aptos Narrow" panose="020B0004020202020204" pitchFamily="34" charset="0"/>
              </a:rPr>
              <a:t>, </a:t>
            </a:r>
            <a:r>
              <a:rPr lang="en-US" sz="1400" b="1" dirty="0">
                <a:latin typeface="Aptos Narrow" panose="020B0004020202020204" pitchFamily="34" charset="0"/>
              </a:rPr>
              <a:t>optimizing energy usage</a:t>
            </a:r>
            <a:r>
              <a:rPr lang="en-US" sz="1400" dirty="0">
                <a:latin typeface="Aptos Narrow" panose="020B0004020202020204" pitchFamily="34" charset="0"/>
              </a:rPr>
              <a:t>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Compatibility with </a:t>
            </a:r>
            <a:r>
              <a:rPr lang="en-US" sz="1400" b="1" dirty="0">
                <a:latin typeface="Aptos Narrow" panose="020B0004020202020204" pitchFamily="34" charset="0"/>
              </a:rPr>
              <a:t>voice control systems </a:t>
            </a:r>
            <a:r>
              <a:rPr lang="en-US" sz="1400" dirty="0">
                <a:latin typeface="Aptos Narrow" panose="020B0004020202020204" pitchFamily="34" charset="0"/>
              </a:rPr>
              <a:t>like </a:t>
            </a:r>
            <a:r>
              <a:rPr lang="en-US" sz="1400" b="1" dirty="0">
                <a:latin typeface="Aptos Narrow" panose="020B0004020202020204" pitchFamily="34" charset="0"/>
              </a:rPr>
              <a:t>Amazon Alexa </a:t>
            </a:r>
            <a:r>
              <a:rPr lang="en-US" sz="1400" dirty="0">
                <a:latin typeface="Aptos Narrow" panose="020B0004020202020204" pitchFamily="34" charset="0"/>
              </a:rPr>
              <a:t>or</a:t>
            </a:r>
            <a:r>
              <a:rPr lang="en-US" sz="1400" b="1" dirty="0">
                <a:latin typeface="Aptos Narrow" panose="020B0004020202020204" pitchFamily="34" charset="0"/>
              </a:rPr>
              <a:t> Google Assistant </a:t>
            </a:r>
            <a:r>
              <a:rPr lang="en-US" sz="1400" dirty="0">
                <a:latin typeface="Aptos Narrow" panose="020B0004020202020204" pitchFamily="34" charset="0"/>
              </a:rPr>
              <a:t>for</a:t>
            </a:r>
            <a:r>
              <a:rPr lang="en-US" sz="1400" b="1" dirty="0">
                <a:latin typeface="Aptos Narrow" panose="020B0004020202020204" pitchFamily="34" charset="0"/>
              </a:rPr>
              <a:t> hands-free convenience</a:t>
            </a:r>
            <a:r>
              <a:rPr lang="en-US" sz="1400" dirty="0">
                <a:latin typeface="Aptos Narrow" panose="020B0004020202020204" pitchFamily="34" charset="0"/>
              </a:rPr>
              <a:t>.</a:t>
            </a:r>
            <a:endParaRPr lang="en-IN" sz="1400" dirty="0">
              <a:latin typeface="Aptos Narrow" panose="020B00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13DD38-9323-C45A-7F94-AA8F57919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8" t="17295" r="14359" b="10327"/>
          <a:stretch/>
        </p:blipFill>
        <p:spPr bwMode="auto">
          <a:xfrm>
            <a:off x="5366423" y="1521053"/>
            <a:ext cx="2877754" cy="220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116C194B-9576-E982-B807-93E701487045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52DFA566-2BD5-7A46-D694-FEE3F78E620D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4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5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162535"/>
                </a:solidFill>
              </a:rPr>
              <a:t>Advantages Over Existing Systems</a:t>
            </a:r>
            <a:endParaRPr lang="en-US" dirty="0">
              <a:solidFill>
                <a:srgbClr val="162535"/>
              </a:solidFill>
            </a:endParaRPr>
          </a:p>
        </p:txBody>
      </p:sp>
      <p:sp>
        <p:nvSpPr>
          <p:cNvPr id="1028" name="Google Shape;1028;p53"/>
          <p:cNvSpPr txBox="1">
            <a:spLocks noGrp="1"/>
          </p:cNvSpPr>
          <p:nvPr>
            <p:ph type="body" idx="1"/>
          </p:nvPr>
        </p:nvSpPr>
        <p:spPr>
          <a:xfrm>
            <a:off x="502913" y="1230935"/>
            <a:ext cx="5069005" cy="2976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</a:rPr>
              <a:t>Focuses on a </a:t>
            </a:r>
            <a:r>
              <a:rPr lang="en-US" sz="1600" b="1" dirty="0">
                <a:latin typeface="Aptos Narrow" panose="020B0004020202020204" pitchFamily="34" charset="0"/>
              </a:rPr>
              <a:t>comprehensive approach </a:t>
            </a:r>
            <a:r>
              <a:rPr lang="en-US" sz="1600" dirty="0">
                <a:latin typeface="Aptos Narrow" panose="020B0004020202020204" pitchFamily="34" charset="0"/>
              </a:rPr>
              <a:t>to smart home automation rather than</a:t>
            </a:r>
            <a:r>
              <a:rPr lang="en-US" sz="1600" b="1" dirty="0">
                <a:latin typeface="Aptos Narrow" panose="020B0004020202020204" pitchFamily="34" charset="0"/>
              </a:rPr>
              <a:t> isolated functionalities</a:t>
            </a:r>
            <a:r>
              <a:rPr lang="en-US" sz="1600" dirty="0">
                <a:latin typeface="Aptos Narrow" panose="020B0004020202020204" pitchFamily="34" charset="0"/>
              </a:rPr>
              <a:t>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</a:rPr>
              <a:t>Prioritizes </a:t>
            </a:r>
            <a:r>
              <a:rPr lang="en-US" sz="1600" b="1" dirty="0">
                <a:latin typeface="Aptos Narrow" panose="020B0004020202020204" pitchFamily="34" charset="0"/>
              </a:rPr>
              <a:t>affordability</a:t>
            </a:r>
            <a:r>
              <a:rPr lang="en-US" sz="1600" dirty="0">
                <a:latin typeface="Aptos Narrow" panose="020B0004020202020204" pitchFamily="34" charset="0"/>
              </a:rPr>
              <a:t> and </a:t>
            </a:r>
            <a:r>
              <a:rPr lang="en-US" sz="1600" b="1" dirty="0">
                <a:latin typeface="Aptos Narrow" panose="020B0004020202020204" pitchFamily="34" charset="0"/>
              </a:rPr>
              <a:t>user experience </a:t>
            </a:r>
            <a:r>
              <a:rPr lang="en-US" sz="1600" dirty="0">
                <a:latin typeface="Aptos Narrow" panose="020B0004020202020204" pitchFamily="34" charset="0"/>
              </a:rPr>
              <a:t>compared to </a:t>
            </a:r>
            <a:r>
              <a:rPr lang="en-US" sz="1600" b="1" dirty="0">
                <a:latin typeface="Aptos Narrow" panose="020B0004020202020204" pitchFamily="34" charset="0"/>
              </a:rPr>
              <a:t>complex</a:t>
            </a:r>
            <a:r>
              <a:rPr lang="en-US" sz="1600" dirty="0">
                <a:latin typeface="Aptos Narrow" panose="020B0004020202020204" pitchFamily="34" charset="0"/>
              </a:rPr>
              <a:t> and </a:t>
            </a:r>
            <a:r>
              <a:rPr lang="en-US" sz="1600" b="1" dirty="0">
                <a:latin typeface="Aptos Narrow" panose="020B0004020202020204" pitchFamily="34" charset="0"/>
              </a:rPr>
              <a:t>expensive systems</a:t>
            </a:r>
            <a:r>
              <a:rPr lang="en-US" sz="1600" dirty="0">
                <a:latin typeface="Aptos Narrow" panose="020B0004020202020204" pitchFamily="34" charset="0"/>
              </a:rPr>
              <a:t>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</a:rPr>
              <a:t>Enables </a:t>
            </a:r>
            <a:r>
              <a:rPr lang="en-US" sz="1600" b="1" dirty="0">
                <a:latin typeface="Aptos Narrow" panose="020B0004020202020204" pitchFamily="34" charset="0"/>
              </a:rPr>
              <a:t>global access</a:t>
            </a:r>
            <a:r>
              <a:rPr lang="en-US" sz="1600" dirty="0">
                <a:latin typeface="Aptos Narrow" panose="020B0004020202020204" pitchFamily="34" charset="0"/>
              </a:rPr>
              <a:t> and </a:t>
            </a:r>
            <a:r>
              <a:rPr lang="en-US" sz="1600" b="1" dirty="0">
                <a:latin typeface="Aptos Narrow" panose="020B0004020202020204" pitchFamily="34" charset="0"/>
              </a:rPr>
              <a:t>control</a:t>
            </a:r>
            <a:r>
              <a:rPr lang="en-US" sz="1600" dirty="0">
                <a:latin typeface="Aptos Narrow" panose="020B0004020202020204" pitchFamily="34" charset="0"/>
              </a:rPr>
              <a:t> of smart home devices from </a:t>
            </a:r>
            <a:r>
              <a:rPr lang="en-US" sz="1600" b="1" dirty="0">
                <a:latin typeface="Aptos Narrow" panose="020B0004020202020204" pitchFamily="34" charset="0"/>
              </a:rPr>
              <a:t>anywhere in the world</a:t>
            </a:r>
            <a:r>
              <a:rPr lang="en-US" sz="1600" dirty="0">
                <a:latin typeface="Aptos Narrow" panose="020B0004020202020204" pitchFamily="34" charset="0"/>
              </a:rPr>
              <a:t> while ensuring </a:t>
            </a:r>
            <a:r>
              <a:rPr lang="en-US" sz="1600" b="1" dirty="0">
                <a:latin typeface="Aptos Narrow" panose="020B0004020202020204" pitchFamily="34" charset="0"/>
              </a:rPr>
              <a:t>privacy </a:t>
            </a:r>
            <a:r>
              <a:rPr lang="en-US" sz="1600" dirty="0">
                <a:latin typeface="Aptos Narrow" panose="020B0004020202020204" pitchFamily="34" charset="0"/>
              </a:rPr>
              <a:t>and </a:t>
            </a:r>
            <a:r>
              <a:rPr lang="en-US" sz="1600" b="1" dirty="0">
                <a:latin typeface="Aptos Narrow" panose="020B0004020202020204" pitchFamily="34" charset="0"/>
              </a:rPr>
              <a:t>security</a:t>
            </a:r>
            <a:r>
              <a:rPr lang="en-US" sz="1600" dirty="0">
                <a:latin typeface="Aptos Narrow" panose="020B0004020202020204" pitchFamily="34" charset="0"/>
              </a:rPr>
              <a:t>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</a:rPr>
              <a:t>Offers a </a:t>
            </a:r>
            <a:r>
              <a:rPr lang="en-US" sz="1600" b="1" dirty="0">
                <a:latin typeface="Aptos Narrow" panose="020B0004020202020204" pitchFamily="34" charset="0"/>
              </a:rPr>
              <a:t>user-friendly mobile app interface </a:t>
            </a:r>
            <a:r>
              <a:rPr lang="en-US" sz="1600" dirty="0">
                <a:latin typeface="Aptos Narrow" panose="020B0004020202020204" pitchFamily="34" charset="0"/>
              </a:rPr>
              <a:t>for </a:t>
            </a:r>
            <a:r>
              <a:rPr lang="en-US" sz="1600" b="1" dirty="0">
                <a:latin typeface="Aptos Narrow" panose="020B0004020202020204" pitchFamily="34" charset="0"/>
              </a:rPr>
              <a:t>remote control </a:t>
            </a:r>
            <a:r>
              <a:rPr lang="en-US" sz="1600" dirty="0">
                <a:latin typeface="Aptos Narrow" panose="020B0004020202020204" pitchFamily="34" charset="0"/>
              </a:rPr>
              <a:t>and </a:t>
            </a:r>
            <a:r>
              <a:rPr lang="en-US" sz="1600" b="1" dirty="0">
                <a:latin typeface="Aptos Narrow" panose="020B0004020202020204" pitchFamily="34" charset="0"/>
              </a:rPr>
              <a:t>monitoring</a:t>
            </a:r>
            <a:r>
              <a:rPr lang="en-US" sz="1600" dirty="0">
                <a:latin typeface="Aptos Narrow" panose="020B0004020202020204" pitchFamily="34" charset="0"/>
              </a:rPr>
              <a:t> of your smart home environment.</a:t>
            </a:r>
            <a:endParaRPr lang="en-IN" sz="1600" dirty="0">
              <a:latin typeface="Aptos Narrow" panose="020B0004020202020204" pitchFamily="34" charset="0"/>
            </a:endParaRPr>
          </a:p>
          <a:p>
            <a:pPr marL="152400" indent="0">
              <a:buNone/>
            </a:pPr>
            <a:endParaRPr lang="en-IN" sz="1600" dirty="0">
              <a:latin typeface="Aptos Narrow" panose="020B0004020202020204" pitchFamily="34" charset="0"/>
            </a:endParaRPr>
          </a:p>
        </p:txBody>
      </p:sp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82407766-EFDF-5775-8B10-8A8FB53FBD22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8778A5B5-E2E8-DFCE-6379-EF171BA097C2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4714B-373A-1040-3300-0AD42D6F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436" y="1391772"/>
            <a:ext cx="2526114" cy="25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1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5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162535"/>
                </a:solidFill>
              </a:rPr>
              <a:t>Dependencies</a:t>
            </a:r>
            <a:endParaRPr lang="en-US" dirty="0">
              <a:solidFill>
                <a:srgbClr val="162535"/>
              </a:solidFill>
            </a:endParaRPr>
          </a:p>
        </p:txBody>
      </p:sp>
      <p:sp>
        <p:nvSpPr>
          <p:cNvPr id="1028" name="Google Shape;1028;p53"/>
          <p:cNvSpPr txBox="1">
            <a:spLocks noGrp="1"/>
          </p:cNvSpPr>
          <p:nvPr>
            <p:ph type="body" idx="1"/>
          </p:nvPr>
        </p:nvSpPr>
        <p:spPr>
          <a:xfrm>
            <a:off x="516075" y="1204617"/>
            <a:ext cx="4950589" cy="3617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indent="-209550">
              <a:spcAft>
                <a:spcPts val="600"/>
              </a:spcAft>
            </a:pPr>
            <a:r>
              <a:rPr lang="en-US" sz="1400" b="1" dirty="0">
                <a:latin typeface="Aptos Narrow" panose="020B0004020202020204" pitchFamily="34" charset="0"/>
              </a:rPr>
              <a:t>Hardware:</a:t>
            </a:r>
          </a:p>
          <a:p>
            <a:pPr marL="625475" lvl="1" indent="-269875" algn="just">
              <a:spcAft>
                <a:spcPts val="3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latin typeface="Aptos Narrow" panose="020B0004020202020204" pitchFamily="34" charset="0"/>
              </a:rPr>
              <a:t>ESP32 microcontroller board</a:t>
            </a:r>
          </a:p>
          <a:p>
            <a:pPr marL="625475" lvl="1" indent="-269875" algn="just">
              <a:spcAft>
                <a:spcPts val="3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latin typeface="Aptos Narrow" panose="020B0004020202020204" pitchFamily="34" charset="0"/>
              </a:rPr>
              <a:t>Sensors (IR, water level, humidity, air quality, temperature)</a:t>
            </a:r>
          </a:p>
          <a:p>
            <a:pPr marL="625475" lvl="1" indent="-269875" algn="just">
              <a:spcAft>
                <a:spcPts val="3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latin typeface="Aptos Narrow" panose="020B0004020202020204" pitchFamily="34" charset="0"/>
              </a:rPr>
              <a:t>Actuators (relays for lights and fans, solenoid valve for water control)</a:t>
            </a:r>
          </a:p>
          <a:p>
            <a:pPr marL="625475" lvl="1" indent="-269875"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latin typeface="Aptos Narrow" panose="020B0004020202020204" pitchFamily="34" charset="0"/>
              </a:rPr>
              <a:t>Power supply</a:t>
            </a:r>
          </a:p>
          <a:p>
            <a:pPr marL="361950" indent="-219075" algn="just">
              <a:spcAft>
                <a:spcPts val="600"/>
              </a:spcAft>
            </a:pPr>
            <a:r>
              <a:rPr lang="en-US" sz="1400" b="1" dirty="0">
                <a:latin typeface="Aptos Narrow" panose="020B0004020202020204" pitchFamily="34" charset="0"/>
              </a:rPr>
              <a:t>Software:</a:t>
            </a:r>
          </a:p>
          <a:p>
            <a:pPr marL="625475" lvl="1" indent="-269875" algn="just">
              <a:spcAft>
                <a:spcPts val="3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latin typeface="Aptos Narrow" panose="020B0004020202020204" pitchFamily="34" charset="0"/>
              </a:rPr>
              <a:t>ESP32 Integrated Development Environment (IDE)</a:t>
            </a:r>
          </a:p>
          <a:p>
            <a:pPr marL="625475" lvl="1" indent="-269875" algn="just">
              <a:spcAft>
                <a:spcPts val="3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latin typeface="Aptos Narrow" panose="020B0004020202020204" pitchFamily="34" charset="0"/>
              </a:rPr>
              <a:t>Libraries for sensor communication and actuator control</a:t>
            </a:r>
          </a:p>
          <a:p>
            <a:pPr marL="625475" lvl="1" indent="-269875" algn="just">
              <a:spcAft>
                <a:spcPts val="3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latin typeface="Aptos Narrow" panose="020B0004020202020204" pitchFamily="34" charset="0"/>
              </a:rPr>
              <a:t>Mobile app development platform (optional)</a:t>
            </a:r>
          </a:p>
          <a:p>
            <a:pPr marL="152400" indent="0">
              <a:buNone/>
            </a:pPr>
            <a:endParaRPr lang="en-IN" sz="1400" dirty="0">
              <a:latin typeface="Aptos Narrow" panose="020B0004020202020204" pitchFamily="34" charset="0"/>
            </a:endParaRPr>
          </a:p>
        </p:txBody>
      </p:sp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899D4C4E-5B26-6D56-BCED-8C0EE1B8F709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31257D38-213B-5050-DCCA-872AADD5C33E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CBB60-20F0-60E3-3B68-52F2B8990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2" t="9101" r="10253" b="3460"/>
          <a:stretch/>
        </p:blipFill>
        <p:spPr>
          <a:xfrm>
            <a:off x="5481444" y="1817165"/>
            <a:ext cx="2713502" cy="18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839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5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162535"/>
                </a:solidFill>
              </a:rPr>
              <a:t>Challenges</a:t>
            </a:r>
            <a:endParaRPr lang="en-US" dirty="0">
              <a:solidFill>
                <a:srgbClr val="162535"/>
              </a:solidFill>
            </a:endParaRPr>
          </a:p>
        </p:txBody>
      </p:sp>
      <p:sp>
        <p:nvSpPr>
          <p:cNvPr id="1028" name="Google Shape;1028;p53"/>
          <p:cNvSpPr txBox="1">
            <a:spLocks noGrp="1"/>
          </p:cNvSpPr>
          <p:nvPr>
            <p:ph type="body" idx="1"/>
          </p:nvPr>
        </p:nvSpPr>
        <p:spPr>
          <a:xfrm>
            <a:off x="502914" y="1303288"/>
            <a:ext cx="5121632" cy="2976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b="1" dirty="0">
                <a:latin typeface="Aptos Narrow" panose="020B0004020202020204" pitchFamily="34" charset="0"/>
              </a:rPr>
              <a:t>Potential Challenges to Consider: </a:t>
            </a:r>
            <a:r>
              <a:rPr lang="en-US" sz="1400" dirty="0">
                <a:latin typeface="Aptos Narrow" panose="020B0004020202020204" pitchFamily="34" charset="0"/>
              </a:rPr>
              <a:t>Sensor calibration and accuracy: Sensor readings may require calibration to ensure reliable data.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b="1" dirty="0">
                <a:latin typeface="Aptos Narrow" panose="020B0004020202020204" pitchFamily="34" charset="0"/>
              </a:rPr>
              <a:t>System Complexity:</a:t>
            </a:r>
            <a:r>
              <a:rPr lang="en-US" sz="1400" dirty="0">
                <a:latin typeface="Aptos Narrow" panose="020B0004020202020204" pitchFamily="34" charset="0"/>
              </a:rPr>
              <a:t> As the number of sensors and actuators increases, the system complexity can grow, requiring careful planning and configuration.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b="1" dirty="0">
                <a:latin typeface="Aptos Narrow" panose="020B0004020202020204" pitchFamily="34" charset="0"/>
              </a:rPr>
              <a:t>Security Vulnerabilities: </a:t>
            </a:r>
            <a:r>
              <a:rPr lang="en-US" sz="1400" dirty="0">
                <a:latin typeface="Aptos Narrow" panose="020B0004020202020204" pitchFamily="34" charset="0"/>
              </a:rPr>
              <a:t>Security measures should be implemented to protect the system from unauthorized access.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b="1" dirty="0">
                <a:latin typeface="Aptos Narrow" panose="020B0004020202020204" pitchFamily="34" charset="0"/>
              </a:rPr>
              <a:t>Power Outages: </a:t>
            </a:r>
            <a:r>
              <a:rPr lang="en-US" sz="1400" dirty="0">
                <a:latin typeface="Aptos Narrow" panose="020B0004020202020204" pitchFamily="34" charset="0"/>
              </a:rPr>
              <a:t>A backup power source can be considered to ensure system functionality during power cuts.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endParaRPr lang="en-US" sz="1400" dirty="0">
              <a:latin typeface="Aptos Narrow" panose="020B0004020202020204" pitchFamily="34" charset="0"/>
            </a:endParaRPr>
          </a:p>
        </p:txBody>
      </p:sp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DF98934F-DAA7-0A35-592B-6589B685A2DB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531405DC-E151-39A3-5ECA-B65CD70CCB16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6038B-638C-BDED-DEC8-2EB3B9F03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"/>
          <a:stretch/>
        </p:blipFill>
        <p:spPr>
          <a:xfrm>
            <a:off x="5644280" y="1381758"/>
            <a:ext cx="2578127" cy="25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68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5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162535"/>
                </a:solidFill>
              </a:rPr>
              <a:t>Future Works</a:t>
            </a:r>
            <a:endParaRPr lang="en-US" dirty="0">
              <a:solidFill>
                <a:srgbClr val="162535"/>
              </a:solidFill>
            </a:endParaRPr>
          </a:p>
        </p:txBody>
      </p:sp>
      <p:sp>
        <p:nvSpPr>
          <p:cNvPr id="1028" name="Google Shape;1028;p53"/>
          <p:cNvSpPr txBox="1">
            <a:spLocks noGrp="1"/>
          </p:cNvSpPr>
          <p:nvPr>
            <p:ph type="body" idx="1"/>
          </p:nvPr>
        </p:nvSpPr>
        <p:spPr>
          <a:xfrm>
            <a:off x="522651" y="1296709"/>
            <a:ext cx="4641408" cy="2976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Integration with </a:t>
            </a:r>
            <a:r>
              <a:rPr lang="en-US" sz="1400" b="1" dirty="0">
                <a:latin typeface="Aptos Narrow" panose="020B0004020202020204" pitchFamily="34" charset="0"/>
              </a:rPr>
              <a:t>additional smart home devices </a:t>
            </a:r>
            <a:r>
              <a:rPr lang="en-US" sz="1400" dirty="0">
                <a:latin typeface="Aptos Narrow" panose="020B0004020202020204" pitchFamily="34" charset="0"/>
              </a:rPr>
              <a:t>for a </a:t>
            </a:r>
            <a:r>
              <a:rPr lang="en-US" sz="1400" b="1" dirty="0">
                <a:latin typeface="Aptos Narrow" panose="020B0004020202020204" pitchFamily="34" charset="0"/>
              </a:rPr>
              <a:t>more comprehensive ecosystem</a:t>
            </a:r>
            <a:r>
              <a:rPr lang="en-US" sz="1400" dirty="0">
                <a:latin typeface="Aptos Narrow" panose="020B0004020202020204" pitchFamily="34" charset="0"/>
              </a:rPr>
              <a:t>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b="1" dirty="0">
                <a:latin typeface="Aptos Narrow" panose="020B0004020202020204" pitchFamily="34" charset="0"/>
              </a:rPr>
              <a:t>Advanced machine learning algorithms </a:t>
            </a:r>
            <a:r>
              <a:rPr lang="en-US" sz="1400" dirty="0">
                <a:latin typeface="Aptos Narrow" panose="020B0004020202020204" pitchFamily="34" charset="0"/>
              </a:rPr>
              <a:t>for </a:t>
            </a:r>
            <a:r>
              <a:rPr lang="en-US" sz="1400" b="1" dirty="0">
                <a:latin typeface="Aptos Narrow" panose="020B0004020202020204" pitchFamily="34" charset="0"/>
              </a:rPr>
              <a:t>personalized automation</a:t>
            </a:r>
            <a:r>
              <a:rPr lang="en-US" sz="1400" dirty="0">
                <a:latin typeface="Aptos Narrow" panose="020B0004020202020204" pitchFamily="34" charset="0"/>
              </a:rPr>
              <a:t> and </a:t>
            </a:r>
            <a:r>
              <a:rPr lang="en-US" sz="1400" b="1" dirty="0">
                <a:latin typeface="Aptos Narrow" panose="020B0004020202020204" pitchFamily="34" charset="0"/>
              </a:rPr>
              <a:t>predictive maintenance</a:t>
            </a:r>
            <a:r>
              <a:rPr lang="en-US" sz="1400" dirty="0">
                <a:latin typeface="Aptos Narrow" panose="020B0004020202020204" pitchFamily="34" charset="0"/>
              </a:rPr>
              <a:t>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b="1" dirty="0">
                <a:latin typeface="Aptos Narrow" panose="020B0004020202020204" pitchFamily="34" charset="0"/>
              </a:rPr>
              <a:t>Voice control integration </a:t>
            </a:r>
            <a:r>
              <a:rPr lang="en-US" sz="1400" dirty="0">
                <a:latin typeface="Aptos Narrow" panose="020B0004020202020204" pitchFamily="34" charset="0"/>
              </a:rPr>
              <a:t>with a </a:t>
            </a:r>
            <a:r>
              <a:rPr lang="en-US" sz="1400" b="1" dirty="0">
                <a:latin typeface="Aptos Narrow" panose="020B0004020202020204" pitchFamily="34" charset="0"/>
              </a:rPr>
              <a:t>wider range </a:t>
            </a:r>
            <a:r>
              <a:rPr lang="en-US" sz="1400" dirty="0">
                <a:latin typeface="Aptos Narrow" panose="020B0004020202020204" pitchFamily="34" charset="0"/>
              </a:rPr>
              <a:t>of smart home systems and virtual assistants.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b="1" dirty="0">
                <a:latin typeface="Aptos Narrow" panose="020B0004020202020204" pitchFamily="34" charset="0"/>
              </a:rPr>
              <a:t>Biometric authentication </a:t>
            </a:r>
            <a:r>
              <a:rPr lang="en-US" sz="1400" dirty="0">
                <a:latin typeface="Aptos Narrow" panose="020B0004020202020204" pitchFamily="34" charset="0"/>
              </a:rPr>
              <a:t>for enhanced security measures.</a:t>
            </a:r>
          </a:p>
          <a:p>
            <a:pPr algn="just">
              <a:spcAft>
                <a:spcPts val="1200"/>
              </a:spcAft>
              <a:buSzPct val="75000"/>
              <a:buFont typeface="Wingdings" panose="05000000000000000000" pitchFamily="2" charset="2"/>
              <a:buChar char="v"/>
            </a:pPr>
            <a:r>
              <a:rPr lang="en-US" sz="1400" b="1" dirty="0">
                <a:latin typeface="Aptos Narrow" panose="020B0004020202020204" pitchFamily="34" charset="0"/>
              </a:rPr>
              <a:t>Energy harvesting techniques </a:t>
            </a:r>
            <a:r>
              <a:rPr lang="en-US" sz="1400" dirty="0">
                <a:latin typeface="Aptos Narrow" panose="020B0004020202020204" pitchFamily="34" charset="0"/>
              </a:rPr>
              <a:t>for sustainable power supply.</a:t>
            </a:r>
          </a:p>
        </p:txBody>
      </p:sp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C4702972-8987-517C-4D24-C1EE70D160FD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0AFC233F-C640-74D2-5800-442ABC58DAD3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4758D-0366-9B39-3664-93D97788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338" y="1514536"/>
            <a:ext cx="3029733" cy="22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36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39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162535"/>
                </a:solidFill>
              </a:rPr>
              <a:t>Conclusion</a:t>
            </a:r>
            <a:endParaRPr dirty="0">
              <a:solidFill>
                <a:srgbClr val="162535"/>
              </a:solidFill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472599" y="1417442"/>
            <a:ext cx="8217001" cy="3391380"/>
          </a:xfrm>
          <a:prstGeom prst="roundRect">
            <a:avLst>
              <a:gd name="adj" fmla="val 9091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62535"/>
              </a:solidFill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571274" y="1500718"/>
            <a:ext cx="3844385" cy="320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Smart home automation with the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various technologies 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presents a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promising future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 for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intelligent living environments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.</a:t>
            </a:r>
          </a:p>
          <a:p>
            <a:pPr marL="285750" indent="-285750" algn="just">
              <a:spcAft>
                <a:spcPts val="12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The proposed system offers a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comprehensive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 and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user-friendly solution 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that prioritizes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convenience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,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efficiency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,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security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, and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environmental awareness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.</a:t>
            </a:r>
          </a:p>
          <a:p>
            <a:pPr marL="285750" indent="-285750" algn="just">
              <a:spcAft>
                <a:spcPts val="12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As technology continues to evolve, we can expect even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more advanced 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and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integrated smart home systems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 to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emerge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,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transforming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 our homes into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truly intelligent 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and </a:t>
            </a:r>
            <a:r>
              <a:rPr lang="en-US" sz="1500" b="1" dirty="0">
                <a:solidFill>
                  <a:schemeClr val="accent6"/>
                </a:solidFill>
                <a:latin typeface="Aptos Narrow" panose="020B0004020202020204" pitchFamily="34" charset="0"/>
              </a:rPr>
              <a:t>sustainable spaces</a:t>
            </a:r>
            <a:r>
              <a:rPr lang="en-US" sz="1500" dirty="0">
                <a:solidFill>
                  <a:schemeClr val="accent6"/>
                </a:solidFill>
                <a:latin typeface="Aptos Narrow" panose="020B0004020202020204" pitchFamily="34" charset="0"/>
              </a:rPr>
              <a:t>.</a:t>
            </a:r>
            <a:endParaRPr lang="en-IN" sz="1500" dirty="0">
              <a:solidFill>
                <a:schemeClr val="accent6"/>
              </a:solidFill>
              <a:latin typeface="Aptos Narrow" panose="020B0004020202020204" pitchFamily="3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v"/>
            </a:pPr>
            <a:endParaRPr sz="1500" dirty="0">
              <a:solidFill>
                <a:schemeClr val="accent6"/>
              </a:solidFill>
              <a:latin typeface="Aptos Narrow" panose="020B0004020202020204" pitchFamily="34" charset="0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8194" name="Picture 2" descr="smart home Archives - eNSMAN">
            <a:extLst>
              <a:ext uri="{FF2B5EF4-FFF2-40B4-BE49-F238E27FC236}">
                <a16:creationId xmlns:a16="http://schemas.microsoft.com/office/drawing/2014/main" id="{2BE215EC-F0A9-8D61-62A1-6DA18320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30" y="1721797"/>
            <a:ext cx="4003795" cy="2782670"/>
          </a:xfrm>
          <a:prstGeom prst="roundRect">
            <a:avLst>
              <a:gd name="adj" fmla="val 782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437;p35">
            <a:extLst>
              <a:ext uri="{FF2B5EF4-FFF2-40B4-BE49-F238E27FC236}">
                <a16:creationId xmlns:a16="http://schemas.microsoft.com/office/drawing/2014/main" id="{60AED77F-1D22-661C-A3F3-D7E257B5C488}"/>
              </a:ext>
            </a:extLst>
          </p:cNvPr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6" name="Google Shape;438;p35">
              <a:extLst>
                <a:ext uri="{FF2B5EF4-FFF2-40B4-BE49-F238E27FC236}">
                  <a16:creationId xmlns:a16="http://schemas.microsoft.com/office/drawing/2014/main" id="{4E401300-1AF5-1B23-EA60-40925496F09D}"/>
                </a:ext>
              </a:extLst>
            </p:cNvPr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439;p35">
              <a:extLst>
                <a:ext uri="{FF2B5EF4-FFF2-40B4-BE49-F238E27FC236}">
                  <a16:creationId xmlns:a16="http://schemas.microsoft.com/office/drawing/2014/main" id="{A585AD8F-85EA-62F7-E679-2EFA4BD36CEB}"/>
                </a:ext>
              </a:extLst>
            </p:cNvPr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440;p35">
            <a:extLst>
              <a:ext uri="{FF2B5EF4-FFF2-40B4-BE49-F238E27FC236}">
                <a16:creationId xmlns:a16="http://schemas.microsoft.com/office/drawing/2014/main" id="{27170122-4325-40B2-7A57-2512D371174D}"/>
              </a:ext>
            </a:extLst>
          </p:cNvPr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9" name="Google Shape;441;p35">
              <a:extLst>
                <a:ext uri="{FF2B5EF4-FFF2-40B4-BE49-F238E27FC236}">
                  <a16:creationId xmlns:a16="http://schemas.microsoft.com/office/drawing/2014/main" id="{220F1C67-FDF3-F439-6F10-EDE1599960B9}"/>
                </a:ext>
              </a:extLst>
            </p:cNvPr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2;p35">
              <a:extLst>
                <a:ext uri="{FF2B5EF4-FFF2-40B4-BE49-F238E27FC236}">
                  <a16:creationId xmlns:a16="http://schemas.microsoft.com/office/drawing/2014/main" id="{ED54B9C8-D038-8A1D-7592-F95951317116}"/>
                </a:ext>
              </a:extLst>
            </p:cNvPr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95;p39">
            <a:extLst>
              <a:ext uri="{FF2B5EF4-FFF2-40B4-BE49-F238E27FC236}">
                <a16:creationId xmlns:a16="http://schemas.microsoft.com/office/drawing/2014/main" id="{0ECFBC2F-1BCE-1A1C-F0DC-0D935A3E9B45}"/>
              </a:ext>
            </a:extLst>
          </p:cNvPr>
          <p:cNvSpPr/>
          <p:nvPr/>
        </p:nvSpPr>
        <p:spPr>
          <a:xfrm>
            <a:off x="5338820" y="1015245"/>
            <a:ext cx="3454660" cy="3113010"/>
          </a:xfrm>
          <a:prstGeom prst="roundRect">
            <a:avLst>
              <a:gd name="adj" fmla="val 9091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62535"/>
              </a:solidFill>
            </a:endParaRPr>
          </a:p>
        </p:txBody>
      </p:sp>
      <p:sp>
        <p:nvSpPr>
          <p:cNvPr id="11" name="Google Shape;495;p39">
            <a:extLst>
              <a:ext uri="{FF2B5EF4-FFF2-40B4-BE49-F238E27FC236}">
                <a16:creationId xmlns:a16="http://schemas.microsoft.com/office/drawing/2014/main" id="{3E386DF9-5AF8-4764-CE90-F2114D5291B3}"/>
              </a:ext>
            </a:extLst>
          </p:cNvPr>
          <p:cNvSpPr/>
          <p:nvPr/>
        </p:nvSpPr>
        <p:spPr>
          <a:xfrm>
            <a:off x="350520" y="1015245"/>
            <a:ext cx="4849120" cy="3113010"/>
          </a:xfrm>
          <a:prstGeom prst="roundRect">
            <a:avLst>
              <a:gd name="adj" fmla="val 9091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739" name="Google Shape;739;p51"/>
          <p:cNvSpPr txBox="1"/>
          <p:nvPr/>
        </p:nvSpPr>
        <p:spPr>
          <a:xfrm>
            <a:off x="5525738" y="1281597"/>
            <a:ext cx="3080824" cy="258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3500"/>
            </a:pPr>
            <a:r>
              <a:rPr lang="en-IN" sz="1500" b="1" dirty="0">
                <a:solidFill>
                  <a:schemeClr val="tx2"/>
                </a:solidFill>
                <a:latin typeface="Montserrat"/>
                <a:sym typeface="Lexend Deca Light"/>
              </a:rPr>
              <a:t>Archita Kundu</a:t>
            </a:r>
          </a:p>
          <a:p>
            <a:pPr marL="0" lvl="0" indent="0" algn="ctr">
              <a:buClr>
                <a:schemeClr val="dk1"/>
              </a:buClr>
              <a:buSzPts val="3500"/>
            </a:pPr>
            <a:r>
              <a:rPr lang="en-IN" sz="1500" b="1" dirty="0">
                <a:solidFill>
                  <a:schemeClr val="tx2"/>
                </a:solidFill>
                <a:latin typeface="Montserrat"/>
                <a:sym typeface="Lexend Deca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archita_k.it2021@msit.edu.in</a:t>
            </a:r>
            <a:endParaRPr lang="en-IN" sz="1500" b="1" dirty="0">
              <a:solidFill>
                <a:schemeClr val="tx2"/>
              </a:solidFill>
              <a:latin typeface="Montserrat"/>
              <a:sym typeface="Lexend Deca Light"/>
            </a:endParaRPr>
          </a:p>
          <a:p>
            <a:pPr marL="0" lvl="0" indent="0" algn="ctr">
              <a:buClr>
                <a:schemeClr val="dk1"/>
              </a:buClr>
              <a:buSzPts val="3500"/>
            </a:pPr>
            <a:endParaRPr lang="en-IN" sz="1500" b="1" dirty="0">
              <a:solidFill>
                <a:schemeClr val="tx2"/>
              </a:solidFill>
              <a:latin typeface="Montserrat"/>
              <a:sym typeface="Lexend Deca Light"/>
            </a:endParaRPr>
          </a:p>
          <a:p>
            <a:pPr marL="0" lvl="0" indent="0" algn="ctr">
              <a:buClr>
                <a:schemeClr val="dk1"/>
              </a:buClr>
              <a:buSzPts val="3500"/>
            </a:pPr>
            <a:r>
              <a:rPr lang="en-IN" sz="1500" b="1" dirty="0">
                <a:solidFill>
                  <a:schemeClr val="tx2"/>
                </a:solidFill>
                <a:latin typeface="Montserrat"/>
                <a:sym typeface="Lexend Deca Light"/>
              </a:rPr>
              <a:t>Ayaan Dey </a:t>
            </a:r>
            <a:r>
              <a:rPr lang="en-IN" sz="1500" b="1" dirty="0">
                <a:solidFill>
                  <a:schemeClr val="tx2"/>
                </a:solidFill>
                <a:latin typeface="Montserrat"/>
                <a:sym typeface="Lexend Deca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ayaan_d.it2021@msit.edu.in</a:t>
            </a:r>
            <a:endParaRPr lang="en-IN" sz="1500" b="1" dirty="0">
              <a:solidFill>
                <a:schemeClr val="tx2"/>
              </a:solidFill>
              <a:latin typeface="Montserrat"/>
              <a:sym typeface="Lexend Deca Light"/>
            </a:endParaRPr>
          </a:p>
          <a:p>
            <a:pPr marL="0" lvl="0" indent="0" algn="ctr">
              <a:buClr>
                <a:schemeClr val="dk1"/>
              </a:buClr>
              <a:buSzPts val="3500"/>
            </a:pPr>
            <a:endParaRPr lang="en-IN" sz="1500" b="1" dirty="0">
              <a:solidFill>
                <a:schemeClr val="tx2"/>
              </a:solidFill>
              <a:latin typeface="Montserrat"/>
              <a:sym typeface="Lexend Deca Light"/>
            </a:endParaRPr>
          </a:p>
          <a:p>
            <a:pPr algn="ctr">
              <a:buClr>
                <a:schemeClr val="dk1"/>
              </a:buClr>
              <a:buSzPts val="3500"/>
            </a:pPr>
            <a:r>
              <a:rPr lang="en-IN" sz="1500" b="1" dirty="0">
                <a:solidFill>
                  <a:schemeClr val="tx2"/>
                </a:solidFill>
                <a:latin typeface="Montserrat"/>
                <a:sym typeface="Lexend Deca Light"/>
              </a:rPr>
              <a:t>Debayan Dutta </a:t>
            </a:r>
            <a:r>
              <a:rPr lang="en-IN" sz="1500" b="1" dirty="0">
                <a:solidFill>
                  <a:schemeClr val="tx2"/>
                </a:solidFill>
                <a:latin typeface="Montserrat"/>
                <a:sym typeface="Lexend De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debayan_d.it2021@msit.edu.in</a:t>
            </a:r>
            <a:endParaRPr lang="en-IN" sz="1500" b="1" dirty="0">
              <a:solidFill>
                <a:schemeClr val="tx2"/>
              </a:solidFill>
              <a:latin typeface="Montserrat"/>
              <a:sym typeface="Lexend Deca Light"/>
            </a:endParaRPr>
          </a:p>
          <a:p>
            <a:pPr marL="0" lvl="0" indent="0" algn="ctr">
              <a:buClr>
                <a:schemeClr val="dk1"/>
              </a:buClr>
              <a:buSzPts val="3500"/>
            </a:pPr>
            <a:endParaRPr lang="en-IN" sz="1500" b="1" dirty="0">
              <a:solidFill>
                <a:schemeClr val="tx2"/>
              </a:solidFill>
              <a:latin typeface="Montserrat"/>
              <a:sym typeface="Lexend Deca Light"/>
            </a:endParaRPr>
          </a:p>
          <a:p>
            <a:pPr marL="0" lvl="0" indent="0" algn="ctr">
              <a:buClr>
                <a:schemeClr val="dk1"/>
              </a:buClr>
              <a:buSzPts val="3500"/>
            </a:pPr>
            <a:r>
              <a:rPr lang="en-IN" sz="1500" b="1" dirty="0">
                <a:solidFill>
                  <a:schemeClr val="tx2"/>
                </a:solidFill>
                <a:latin typeface="Montserrat"/>
                <a:sym typeface="Lexend Deca Light"/>
              </a:rPr>
              <a:t>Pijush Das </a:t>
            </a:r>
          </a:p>
          <a:p>
            <a:pPr marL="0" lvl="0" indent="0" algn="ctr">
              <a:buClr>
                <a:schemeClr val="dk1"/>
              </a:buClr>
              <a:buSzPts val="3500"/>
            </a:pPr>
            <a:r>
              <a:rPr lang="en-IN" sz="1500" b="1" dirty="0">
                <a:solidFill>
                  <a:schemeClr val="tx2"/>
                </a:solidFill>
                <a:latin typeface="Montserrat"/>
                <a:sym typeface="Lexend Deca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pijush_d.it2021@msit.edu.in</a:t>
            </a:r>
            <a:endParaRPr lang="en-IN" sz="1500" b="1" dirty="0">
              <a:solidFill>
                <a:schemeClr val="tx2"/>
              </a:solidFill>
              <a:latin typeface="Montserrat"/>
              <a:sym typeface="Lexend Deca Light"/>
            </a:endParaRPr>
          </a:p>
        </p:txBody>
      </p:sp>
      <p:sp>
        <p:nvSpPr>
          <p:cNvPr id="738" name="Google Shape;738;p51"/>
          <p:cNvSpPr txBox="1">
            <a:spLocks/>
          </p:cNvSpPr>
          <p:nvPr/>
        </p:nvSpPr>
        <p:spPr>
          <a:xfrm>
            <a:off x="699918" y="2053553"/>
            <a:ext cx="4165565" cy="88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5600" dirty="0">
                <a:solidFill>
                  <a:srgbClr val="162535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136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" grpId="0"/>
      <p:bldP spid="7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9EA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355867" y="1339400"/>
            <a:ext cx="402091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0" name="Google Shape;350;p30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62535"/>
                </a:solidFill>
              </a:rPr>
              <a:t>Contents</a:t>
            </a:r>
            <a:endParaRPr dirty="0">
              <a:solidFill>
                <a:srgbClr val="162535"/>
              </a:solidFill>
            </a:endParaRPr>
          </a:p>
        </p:txBody>
      </p:sp>
      <p:sp>
        <p:nvSpPr>
          <p:cNvPr id="351" name="Google Shape;351;p30"/>
          <p:cNvSpPr txBox="1">
            <a:spLocks noGrp="1"/>
          </p:cNvSpPr>
          <p:nvPr>
            <p:ph type="title" idx="2"/>
          </p:nvPr>
        </p:nvSpPr>
        <p:spPr>
          <a:xfrm>
            <a:off x="767512" y="1414531"/>
            <a:ext cx="2940577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Introduction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 idx="3"/>
          </p:nvPr>
        </p:nvSpPr>
        <p:spPr>
          <a:xfrm>
            <a:off x="415270" y="1414531"/>
            <a:ext cx="364383" cy="3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1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354" name="Google Shape;354;p30"/>
          <p:cNvSpPr txBox="1">
            <a:spLocks noGrp="1"/>
          </p:cNvSpPr>
          <p:nvPr>
            <p:ph type="title" idx="4"/>
          </p:nvPr>
        </p:nvSpPr>
        <p:spPr>
          <a:xfrm>
            <a:off x="1186612" y="2070198"/>
            <a:ext cx="2975799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Review components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5" name="Google Shape;355;p30"/>
          <p:cNvSpPr txBox="1">
            <a:spLocks noGrp="1"/>
          </p:cNvSpPr>
          <p:nvPr>
            <p:ph type="title" idx="5"/>
          </p:nvPr>
        </p:nvSpPr>
        <p:spPr>
          <a:xfrm>
            <a:off x="501630" y="1902345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4" name="Google Shape;364;p30"/>
          <p:cNvSpPr txBox="1">
            <a:spLocks noGrp="1"/>
          </p:cNvSpPr>
          <p:nvPr>
            <p:ph type="title" idx="17"/>
          </p:nvPr>
        </p:nvSpPr>
        <p:spPr>
          <a:xfrm>
            <a:off x="501630" y="2561173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" name="Google Shape;364;p30">
            <a:extLst>
              <a:ext uri="{FF2B5EF4-FFF2-40B4-BE49-F238E27FC236}">
                <a16:creationId xmlns:a16="http://schemas.microsoft.com/office/drawing/2014/main" id="{30CE9ADD-5332-F499-FD3C-94992A43E18A}"/>
              </a:ext>
            </a:extLst>
          </p:cNvPr>
          <p:cNvSpPr txBox="1">
            <a:spLocks/>
          </p:cNvSpPr>
          <p:nvPr/>
        </p:nvSpPr>
        <p:spPr>
          <a:xfrm>
            <a:off x="493536" y="3235734"/>
            <a:ext cx="875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4</a:t>
            </a:r>
          </a:p>
        </p:txBody>
      </p:sp>
      <p:grpSp>
        <p:nvGrpSpPr>
          <p:cNvPr id="2" name="Google Shape;437;p35">
            <a:extLst>
              <a:ext uri="{FF2B5EF4-FFF2-40B4-BE49-F238E27FC236}">
                <a16:creationId xmlns:a16="http://schemas.microsoft.com/office/drawing/2014/main" id="{70A19D7B-C845-F618-F9A3-05D276E3C426}"/>
              </a:ext>
            </a:extLst>
          </p:cNvPr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3" name="Google Shape;438;p35">
              <a:extLst>
                <a:ext uri="{FF2B5EF4-FFF2-40B4-BE49-F238E27FC236}">
                  <a16:creationId xmlns:a16="http://schemas.microsoft.com/office/drawing/2014/main" id="{9618BF81-4F32-2756-551B-861622CC5974}"/>
                </a:ext>
              </a:extLst>
            </p:cNvPr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439;p35">
              <a:extLst>
                <a:ext uri="{FF2B5EF4-FFF2-40B4-BE49-F238E27FC236}">
                  <a16:creationId xmlns:a16="http://schemas.microsoft.com/office/drawing/2014/main" id="{0460B381-A8F0-7768-7BFD-66CFCC01124E}"/>
                </a:ext>
              </a:extLst>
            </p:cNvPr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440;p35">
            <a:extLst>
              <a:ext uri="{FF2B5EF4-FFF2-40B4-BE49-F238E27FC236}">
                <a16:creationId xmlns:a16="http://schemas.microsoft.com/office/drawing/2014/main" id="{3E20B0E5-751A-C31E-A19B-B708E4DC8EF0}"/>
              </a:ext>
            </a:extLst>
          </p:cNvPr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6" name="Google Shape;441;p35">
              <a:extLst>
                <a:ext uri="{FF2B5EF4-FFF2-40B4-BE49-F238E27FC236}">
                  <a16:creationId xmlns:a16="http://schemas.microsoft.com/office/drawing/2014/main" id="{447BC70A-E9F1-28CA-B46F-44143408EB74}"/>
                </a:ext>
              </a:extLst>
            </p:cNvPr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2;p35">
              <a:extLst>
                <a:ext uri="{FF2B5EF4-FFF2-40B4-BE49-F238E27FC236}">
                  <a16:creationId xmlns:a16="http://schemas.microsoft.com/office/drawing/2014/main" id="{527D84C7-A22A-CC2E-8380-ED9306C626AF}"/>
                </a:ext>
              </a:extLst>
            </p:cNvPr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349;p30">
            <a:extLst>
              <a:ext uri="{FF2B5EF4-FFF2-40B4-BE49-F238E27FC236}">
                <a16:creationId xmlns:a16="http://schemas.microsoft.com/office/drawing/2014/main" id="{EA0D7069-6C12-A850-41BA-12EE74C4A857}"/>
              </a:ext>
            </a:extLst>
          </p:cNvPr>
          <p:cNvSpPr/>
          <p:nvPr/>
        </p:nvSpPr>
        <p:spPr>
          <a:xfrm>
            <a:off x="355867" y="2009756"/>
            <a:ext cx="402091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" name="Google Shape;351;p30">
            <a:extLst>
              <a:ext uri="{FF2B5EF4-FFF2-40B4-BE49-F238E27FC236}">
                <a16:creationId xmlns:a16="http://schemas.microsoft.com/office/drawing/2014/main" id="{826572C3-3652-ACBA-5C5D-FCAA69D4469B}"/>
              </a:ext>
            </a:extLst>
          </p:cNvPr>
          <p:cNvSpPr txBox="1">
            <a:spLocks/>
          </p:cNvSpPr>
          <p:nvPr/>
        </p:nvSpPr>
        <p:spPr>
          <a:xfrm>
            <a:off x="767512" y="2084887"/>
            <a:ext cx="3110386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600" dirty="0">
                <a:solidFill>
                  <a:schemeClr val="lt1"/>
                </a:solidFill>
              </a:rPr>
              <a:t>Motivation &amp; Benefits</a:t>
            </a:r>
          </a:p>
        </p:txBody>
      </p:sp>
      <p:sp>
        <p:nvSpPr>
          <p:cNvPr id="23" name="Google Shape;352;p30">
            <a:extLst>
              <a:ext uri="{FF2B5EF4-FFF2-40B4-BE49-F238E27FC236}">
                <a16:creationId xmlns:a16="http://schemas.microsoft.com/office/drawing/2014/main" id="{7AA4341C-5BF3-31BE-876F-F54AE485CAF2}"/>
              </a:ext>
            </a:extLst>
          </p:cNvPr>
          <p:cNvSpPr txBox="1">
            <a:spLocks/>
          </p:cNvSpPr>
          <p:nvPr/>
        </p:nvSpPr>
        <p:spPr>
          <a:xfrm>
            <a:off x="402570" y="2084887"/>
            <a:ext cx="364383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31" name="Google Shape;349;p30">
            <a:extLst>
              <a:ext uri="{FF2B5EF4-FFF2-40B4-BE49-F238E27FC236}">
                <a16:creationId xmlns:a16="http://schemas.microsoft.com/office/drawing/2014/main" id="{022B9A02-BFE1-47FB-CA29-94BF469D27C3}"/>
              </a:ext>
            </a:extLst>
          </p:cNvPr>
          <p:cNvSpPr/>
          <p:nvPr/>
        </p:nvSpPr>
        <p:spPr>
          <a:xfrm>
            <a:off x="346767" y="2680112"/>
            <a:ext cx="403001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" name="Google Shape;351;p30">
            <a:extLst>
              <a:ext uri="{FF2B5EF4-FFF2-40B4-BE49-F238E27FC236}">
                <a16:creationId xmlns:a16="http://schemas.microsoft.com/office/drawing/2014/main" id="{7DB0CC8E-AC6D-409D-7D0A-37567A8A231A}"/>
              </a:ext>
            </a:extLst>
          </p:cNvPr>
          <p:cNvSpPr txBox="1">
            <a:spLocks/>
          </p:cNvSpPr>
          <p:nvPr/>
        </p:nvSpPr>
        <p:spPr>
          <a:xfrm>
            <a:off x="758412" y="2755243"/>
            <a:ext cx="3618374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600" dirty="0">
                <a:solidFill>
                  <a:schemeClr val="lt1"/>
                </a:solidFill>
              </a:rPr>
              <a:t>Review of Various Technologies</a:t>
            </a:r>
          </a:p>
        </p:txBody>
      </p:sp>
      <p:sp>
        <p:nvSpPr>
          <p:cNvPr id="33" name="Google Shape;352;p30">
            <a:extLst>
              <a:ext uri="{FF2B5EF4-FFF2-40B4-BE49-F238E27FC236}">
                <a16:creationId xmlns:a16="http://schemas.microsoft.com/office/drawing/2014/main" id="{2D39F41E-2451-CBAA-544E-75E41C983F89}"/>
              </a:ext>
            </a:extLst>
          </p:cNvPr>
          <p:cNvSpPr txBox="1">
            <a:spLocks/>
          </p:cNvSpPr>
          <p:nvPr/>
        </p:nvSpPr>
        <p:spPr>
          <a:xfrm>
            <a:off x="393470" y="2755243"/>
            <a:ext cx="364383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</a:rPr>
              <a:t>3</a:t>
            </a:r>
          </a:p>
        </p:txBody>
      </p:sp>
      <p:sp>
        <p:nvSpPr>
          <p:cNvPr id="37" name="Google Shape;349;p30">
            <a:extLst>
              <a:ext uri="{FF2B5EF4-FFF2-40B4-BE49-F238E27FC236}">
                <a16:creationId xmlns:a16="http://schemas.microsoft.com/office/drawing/2014/main" id="{3329021C-0833-2473-7065-8EED8FF90480}"/>
              </a:ext>
            </a:extLst>
          </p:cNvPr>
          <p:cNvSpPr/>
          <p:nvPr/>
        </p:nvSpPr>
        <p:spPr>
          <a:xfrm>
            <a:off x="346767" y="3357077"/>
            <a:ext cx="402507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" name="Google Shape;351;p30">
            <a:extLst>
              <a:ext uri="{FF2B5EF4-FFF2-40B4-BE49-F238E27FC236}">
                <a16:creationId xmlns:a16="http://schemas.microsoft.com/office/drawing/2014/main" id="{D322290D-BA59-1B5E-FB5C-6AA715A53F67}"/>
              </a:ext>
            </a:extLst>
          </p:cNvPr>
          <p:cNvSpPr txBox="1">
            <a:spLocks/>
          </p:cNvSpPr>
          <p:nvPr/>
        </p:nvSpPr>
        <p:spPr>
          <a:xfrm>
            <a:off x="781272" y="3432208"/>
            <a:ext cx="2940577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600" dirty="0">
                <a:solidFill>
                  <a:schemeClr val="lt1"/>
                </a:solidFill>
              </a:rPr>
              <a:t>Our Project</a:t>
            </a:r>
          </a:p>
        </p:txBody>
      </p:sp>
      <p:sp>
        <p:nvSpPr>
          <p:cNvPr id="39" name="Google Shape;352;p30">
            <a:extLst>
              <a:ext uri="{FF2B5EF4-FFF2-40B4-BE49-F238E27FC236}">
                <a16:creationId xmlns:a16="http://schemas.microsoft.com/office/drawing/2014/main" id="{1E0E8008-D623-1EA9-FEB9-70F85827D63F}"/>
              </a:ext>
            </a:extLst>
          </p:cNvPr>
          <p:cNvSpPr txBox="1">
            <a:spLocks/>
          </p:cNvSpPr>
          <p:nvPr/>
        </p:nvSpPr>
        <p:spPr>
          <a:xfrm>
            <a:off x="378230" y="3432208"/>
            <a:ext cx="364383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</a:rPr>
              <a:t>4</a:t>
            </a:r>
          </a:p>
        </p:txBody>
      </p:sp>
      <p:sp>
        <p:nvSpPr>
          <p:cNvPr id="50" name="Google Shape;349;p30">
            <a:extLst>
              <a:ext uri="{FF2B5EF4-FFF2-40B4-BE49-F238E27FC236}">
                <a16:creationId xmlns:a16="http://schemas.microsoft.com/office/drawing/2014/main" id="{FA6C7A05-1B15-B169-93ED-21DDE459052F}"/>
              </a:ext>
            </a:extLst>
          </p:cNvPr>
          <p:cNvSpPr/>
          <p:nvPr/>
        </p:nvSpPr>
        <p:spPr>
          <a:xfrm>
            <a:off x="346767" y="4034042"/>
            <a:ext cx="402507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1" name="Google Shape;351;p30">
            <a:extLst>
              <a:ext uri="{FF2B5EF4-FFF2-40B4-BE49-F238E27FC236}">
                <a16:creationId xmlns:a16="http://schemas.microsoft.com/office/drawing/2014/main" id="{28DB2122-72BE-C967-AD6E-2DDCB1A409AE}"/>
              </a:ext>
            </a:extLst>
          </p:cNvPr>
          <p:cNvSpPr txBox="1">
            <a:spLocks/>
          </p:cNvSpPr>
          <p:nvPr/>
        </p:nvSpPr>
        <p:spPr>
          <a:xfrm>
            <a:off x="781272" y="3993121"/>
            <a:ext cx="2836722" cy="56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600" dirty="0">
                <a:solidFill>
                  <a:schemeClr val="lt1"/>
                </a:solidFill>
              </a:rPr>
              <a:t>Features of ESP32 Based Smart Home</a:t>
            </a:r>
            <a:endParaRPr lang="en-IN" dirty="0">
              <a:solidFill>
                <a:schemeClr val="lt1"/>
              </a:solidFill>
            </a:endParaRPr>
          </a:p>
        </p:txBody>
      </p:sp>
      <p:sp>
        <p:nvSpPr>
          <p:cNvPr id="52" name="Google Shape;352;p30">
            <a:extLst>
              <a:ext uri="{FF2B5EF4-FFF2-40B4-BE49-F238E27FC236}">
                <a16:creationId xmlns:a16="http://schemas.microsoft.com/office/drawing/2014/main" id="{80253A9B-F0D4-B326-B3D4-1B17F91C5E1F}"/>
              </a:ext>
            </a:extLst>
          </p:cNvPr>
          <p:cNvSpPr txBox="1">
            <a:spLocks/>
          </p:cNvSpPr>
          <p:nvPr/>
        </p:nvSpPr>
        <p:spPr>
          <a:xfrm>
            <a:off x="393470" y="4109173"/>
            <a:ext cx="364383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</a:rPr>
              <a:t>5</a:t>
            </a:r>
          </a:p>
        </p:txBody>
      </p:sp>
      <p:sp>
        <p:nvSpPr>
          <p:cNvPr id="61" name="Google Shape;349;p30">
            <a:extLst>
              <a:ext uri="{FF2B5EF4-FFF2-40B4-BE49-F238E27FC236}">
                <a16:creationId xmlns:a16="http://schemas.microsoft.com/office/drawing/2014/main" id="{AE429EE9-02D7-301E-6A03-AD56E7FC95F8}"/>
              </a:ext>
            </a:extLst>
          </p:cNvPr>
          <p:cNvSpPr/>
          <p:nvPr/>
        </p:nvSpPr>
        <p:spPr>
          <a:xfrm>
            <a:off x="4776315" y="1339400"/>
            <a:ext cx="402091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2" name="Google Shape;351;p30">
            <a:extLst>
              <a:ext uri="{FF2B5EF4-FFF2-40B4-BE49-F238E27FC236}">
                <a16:creationId xmlns:a16="http://schemas.microsoft.com/office/drawing/2014/main" id="{D6E7D9E1-9EC2-62F5-6606-52A9522FF828}"/>
              </a:ext>
            </a:extLst>
          </p:cNvPr>
          <p:cNvSpPr txBox="1">
            <a:spLocks/>
          </p:cNvSpPr>
          <p:nvPr/>
        </p:nvSpPr>
        <p:spPr>
          <a:xfrm>
            <a:off x="5207010" y="1287758"/>
            <a:ext cx="2954337" cy="63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600" dirty="0">
                <a:solidFill>
                  <a:schemeClr val="lt1"/>
                </a:solidFill>
              </a:rPr>
              <a:t>Advantages Over Existing Systems</a:t>
            </a:r>
            <a:endParaRPr lang="en-IN" dirty="0">
              <a:solidFill>
                <a:schemeClr val="lt1"/>
              </a:solidFill>
            </a:endParaRPr>
          </a:p>
        </p:txBody>
      </p:sp>
      <p:sp>
        <p:nvSpPr>
          <p:cNvPr id="63" name="Google Shape;352;p30">
            <a:extLst>
              <a:ext uri="{FF2B5EF4-FFF2-40B4-BE49-F238E27FC236}">
                <a16:creationId xmlns:a16="http://schemas.microsoft.com/office/drawing/2014/main" id="{26DA36B6-4ADA-BD05-CC0D-1C4B5E973830}"/>
              </a:ext>
            </a:extLst>
          </p:cNvPr>
          <p:cNvSpPr txBox="1">
            <a:spLocks/>
          </p:cNvSpPr>
          <p:nvPr/>
        </p:nvSpPr>
        <p:spPr>
          <a:xfrm>
            <a:off x="4823018" y="1414531"/>
            <a:ext cx="364383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</a:rPr>
              <a:t>6</a:t>
            </a:r>
          </a:p>
        </p:txBody>
      </p:sp>
      <p:sp>
        <p:nvSpPr>
          <p:cNvPr id="320" name="Google Shape;354;p30">
            <a:extLst>
              <a:ext uri="{FF2B5EF4-FFF2-40B4-BE49-F238E27FC236}">
                <a16:creationId xmlns:a16="http://schemas.microsoft.com/office/drawing/2014/main" id="{805DA749-6810-4D54-BF28-41BC7C30D088}"/>
              </a:ext>
            </a:extLst>
          </p:cNvPr>
          <p:cNvSpPr txBox="1">
            <a:spLocks/>
          </p:cNvSpPr>
          <p:nvPr/>
        </p:nvSpPr>
        <p:spPr>
          <a:xfrm>
            <a:off x="5607060" y="2070198"/>
            <a:ext cx="2975799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>
                <a:solidFill>
                  <a:schemeClr val="lt1"/>
                </a:solidFill>
              </a:rPr>
              <a:t>Review components</a:t>
            </a:r>
            <a:endParaRPr lang="en-IN" dirty="0">
              <a:solidFill>
                <a:schemeClr val="lt1"/>
              </a:solidFill>
            </a:endParaRPr>
          </a:p>
        </p:txBody>
      </p:sp>
      <p:sp>
        <p:nvSpPr>
          <p:cNvPr id="321" name="Google Shape;355;p30">
            <a:extLst>
              <a:ext uri="{FF2B5EF4-FFF2-40B4-BE49-F238E27FC236}">
                <a16:creationId xmlns:a16="http://schemas.microsoft.com/office/drawing/2014/main" id="{365C4ADE-C566-4CE5-5E17-678A57EC7DCC}"/>
              </a:ext>
            </a:extLst>
          </p:cNvPr>
          <p:cNvSpPr txBox="1">
            <a:spLocks/>
          </p:cNvSpPr>
          <p:nvPr/>
        </p:nvSpPr>
        <p:spPr>
          <a:xfrm>
            <a:off x="4922078" y="1902345"/>
            <a:ext cx="875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322" name="Google Shape;364;p30">
            <a:extLst>
              <a:ext uri="{FF2B5EF4-FFF2-40B4-BE49-F238E27FC236}">
                <a16:creationId xmlns:a16="http://schemas.microsoft.com/office/drawing/2014/main" id="{7B91A3D7-0865-06E4-5F48-B6AA1CBDE78B}"/>
              </a:ext>
            </a:extLst>
          </p:cNvPr>
          <p:cNvSpPr txBox="1">
            <a:spLocks/>
          </p:cNvSpPr>
          <p:nvPr/>
        </p:nvSpPr>
        <p:spPr>
          <a:xfrm>
            <a:off x="4922078" y="2561173"/>
            <a:ext cx="875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323" name="Google Shape;364;p30">
            <a:extLst>
              <a:ext uri="{FF2B5EF4-FFF2-40B4-BE49-F238E27FC236}">
                <a16:creationId xmlns:a16="http://schemas.microsoft.com/office/drawing/2014/main" id="{EF86C468-7AF3-6B48-3FA8-02102B30CAC0}"/>
              </a:ext>
            </a:extLst>
          </p:cNvPr>
          <p:cNvSpPr txBox="1">
            <a:spLocks/>
          </p:cNvSpPr>
          <p:nvPr/>
        </p:nvSpPr>
        <p:spPr>
          <a:xfrm>
            <a:off x="4913984" y="3235734"/>
            <a:ext cx="875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4</a:t>
            </a:r>
          </a:p>
        </p:txBody>
      </p:sp>
      <p:sp>
        <p:nvSpPr>
          <p:cNvPr id="324" name="Google Shape;349;p30">
            <a:extLst>
              <a:ext uri="{FF2B5EF4-FFF2-40B4-BE49-F238E27FC236}">
                <a16:creationId xmlns:a16="http://schemas.microsoft.com/office/drawing/2014/main" id="{B553B499-926C-E93C-BFEC-E1925FC2C56A}"/>
              </a:ext>
            </a:extLst>
          </p:cNvPr>
          <p:cNvSpPr/>
          <p:nvPr/>
        </p:nvSpPr>
        <p:spPr>
          <a:xfrm>
            <a:off x="4776315" y="2009756"/>
            <a:ext cx="402091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51;p30">
            <a:extLst>
              <a:ext uri="{FF2B5EF4-FFF2-40B4-BE49-F238E27FC236}">
                <a16:creationId xmlns:a16="http://schemas.microsoft.com/office/drawing/2014/main" id="{5390FC8F-2409-1673-5A23-BB8D6F1E6D93}"/>
              </a:ext>
            </a:extLst>
          </p:cNvPr>
          <p:cNvSpPr txBox="1">
            <a:spLocks/>
          </p:cNvSpPr>
          <p:nvPr/>
        </p:nvSpPr>
        <p:spPr>
          <a:xfrm>
            <a:off x="5207010" y="2084887"/>
            <a:ext cx="3110386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600" dirty="0">
                <a:solidFill>
                  <a:schemeClr val="lt1"/>
                </a:solidFill>
              </a:rPr>
              <a:t>Dependencies</a:t>
            </a:r>
          </a:p>
        </p:txBody>
      </p:sp>
      <p:sp>
        <p:nvSpPr>
          <p:cNvPr id="326" name="Google Shape;352;p30">
            <a:extLst>
              <a:ext uri="{FF2B5EF4-FFF2-40B4-BE49-F238E27FC236}">
                <a16:creationId xmlns:a16="http://schemas.microsoft.com/office/drawing/2014/main" id="{EE3A1464-C67A-E6A3-3DC9-349B6025CA64}"/>
              </a:ext>
            </a:extLst>
          </p:cNvPr>
          <p:cNvSpPr txBox="1">
            <a:spLocks/>
          </p:cNvSpPr>
          <p:nvPr/>
        </p:nvSpPr>
        <p:spPr>
          <a:xfrm>
            <a:off x="4823018" y="2084887"/>
            <a:ext cx="364383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327" name="Google Shape;349;p30">
            <a:extLst>
              <a:ext uri="{FF2B5EF4-FFF2-40B4-BE49-F238E27FC236}">
                <a16:creationId xmlns:a16="http://schemas.microsoft.com/office/drawing/2014/main" id="{1643F71E-DE13-5444-96AD-C9458179F47E}"/>
              </a:ext>
            </a:extLst>
          </p:cNvPr>
          <p:cNvSpPr/>
          <p:nvPr/>
        </p:nvSpPr>
        <p:spPr>
          <a:xfrm>
            <a:off x="4767215" y="2680112"/>
            <a:ext cx="403001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51;p30">
            <a:extLst>
              <a:ext uri="{FF2B5EF4-FFF2-40B4-BE49-F238E27FC236}">
                <a16:creationId xmlns:a16="http://schemas.microsoft.com/office/drawing/2014/main" id="{529C896F-D018-D025-AC73-DD274B26AAEF}"/>
              </a:ext>
            </a:extLst>
          </p:cNvPr>
          <p:cNvSpPr txBox="1">
            <a:spLocks/>
          </p:cNvSpPr>
          <p:nvPr/>
        </p:nvSpPr>
        <p:spPr>
          <a:xfrm>
            <a:off x="5207435" y="2755243"/>
            <a:ext cx="3618374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600" dirty="0">
                <a:solidFill>
                  <a:schemeClr val="lt1"/>
                </a:solidFill>
              </a:rPr>
              <a:t>Challenges</a:t>
            </a:r>
          </a:p>
        </p:txBody>
      </p:sp>
      <p:sp>
        <p:nvSpPr>
          <p:cNvPr id="329" name="Google Shape;352;p30">
            <a:extLst>
              <a:ext uri="{FF2B5EF4-FFF2-40B4-BE49-F238E27FC236}">
                <a16:creationId xmlns:a16="http://schemas.microsoft.com/office/drawing/2014/main" id="{5594E6C5-7F40-93C9-628C-E3D830EB0EAE}"/>
              </a:ext>
            </a:extLst>
          </p:cNvPr>
          <p:cNvSpPr txBox="1">
            <a:spLocks/>
          </p:cNvSpPr>
          <p:nvPr/>
        </p:nvSpPr>
        <p:spPr>
          <a:xfrm>
            <a:off x="4813918" y="2755243"/>
            <a:ext cx="364383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</a:rPr>
              <a:t>8</a:t>
            </a:r>
          </a:p>
        </p:txBody>
      </p:sp>
      <p:sp>
        <p:nvSpPr>
          <p:cNvPr id="330" name="Google Shape;349;p30">
            <a:extLst>
              <a:ext uri="{FF2B5EF4-FFF2-40B4-BE49-F238E27FC236}">
                <a16:creationId xmlns:a16="http://schemas.microsoft.com/office/drawing/2014/main" id="{824973AA-BA62-0728-817D-3477A4EA8F66}"/>
              </a:ext>
            </a:extLst>
          </p:cNvPr>
          <p:cNvSpPr/>
          <p:nvPr/>
        </p:nvSpPr>
        <p:spPr>
          <a:xfrm>
            <a:off x="4767215" y="3357077"/>
            <a:ext cx="402507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1" name="Google Shape;351;p30">
            <a:extLst>
              <a:ext uri="{FF2B5EF4-FFF2-40B4-BE49-F238E27FC236}">
                <a16:creationId xmlns:a16="http://schemas.microsoft.com/office/drawing/2014/main" id="{B1ACD226-1388-2428-D26D-3D4568C63D20}"/>
              </a:ext>
            </a:extLst>
          </p:cNvPr>
          <p:cNvSpPr txBox="1">
            <a:spLocks/>
          </p:cNvSpPr>
          <p:nvPr/>
        </p:nvSpPr>
        <p:spPr>
          <a:xfrm>
            <a:off x="5220770" y="3432208"/>
            <a:ext cx="2940577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600" dirty="0">
                <a:solidFill>
                  <a:schemeClr val="lt1"/>
                </a:solidFill>
              </a:rPr>
              <a:t>Future Works</a:t>
            </a:r>
          </a:p>
        </p:txBody>
      </p:sp>
      <p:sp>
        <p:nvSpPr>
          <p:cNvPr id="332" name="Google Shape;352;p30">
            <a:extLst>
              <a:ext uri="{FF2B5EF4-FFF2-40B4-BE49-F238E27FC236}">
                <a16:creationId xmlns:a16="http://schemas.microsoft.com/office/drawing/2014/main" id="{1B1E45F8-6E55-AA17-CDDC-7FAE170BF971}"/>
              </a:ext>
            </a:extLst>
          </p:cNvPr>
          <p:cNvSpPr txBox="1">
            <a:spLocks/>
          </p:cNvSpPr>
          <p:nvPr/>
        </p:nvSpPr>
        <p:spPr>
          <a:xfrm>
            <a:off x="4798678" y="3432208"/>
            <a:ext cx="364383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</a:rPr>
              <a:t>9</a:t>
            </a:r>
          </a:p>
        </p:txBody>
      </p:sp>
      <p:sp>
        <p:nvSpPr>
          <p:cNvPr id="333" name="Google Shape;349;p30">
            <a:extLst>
              <a:ext uri="{FF2B5EF4-FFF2-40B4-BE49-F238E27FC236}">
                <a16:creationId xmlns:a16="http://schemas.microsoft.com/office/drawing/2014/main" id="{F8F5E235-4176-7A2D-B91D-79B923AC5CA4}"/>
              </a:ext>
            </a:extLst>
          </p:cNvPr>
          <p:cNvSpPr/>
          <p:nvPr/>
        </p:nvSpPr>
        <p:spPr>
          <a:xfrm>
            <a:off x="4767215" y="4034042"/>
            <a:ext cx="4025079" cy="5721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51;p30">
            <a:extLst>
              <a:ext uri="{FF2B5EF4-FFF2-40B4-BE49-F238E27FC236}">
                <a16:creationId xmlns:a16="http://schemas.microsoft.com/office/drawing/2014/main" id="{1098F3A0-88DE-5C7C-A067-316850991A55}"/>
              </a:ext>
            </a:extLst>
          </p:cNvPr>
          <p:cNvSpPr txBox="1">
            <a:spLocks/>
          </p:cNvSpPr>
          <p:nvPr/>
        </p:nvSpPr>
        <p:spPr>
          <a:xfrm>
            <a:off x="5373170" y="4110715"/>
            <a:ext cx="2836722" cy="41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1600" dirty="0">
                <a:solidFill>
                  <a:schemeClr val="lt1"/>
                </a:solidFill>
              </a:rPr>
              <a:t>Conclusion</a:t>
            </a:r>
            <a:endParaRPr lang="en-IN" dirty="0">
              <a:solidFill>
                <a:schemeClr val="lt1"/>
              </a:solidFill>
            </a:endParaRPr>
          </a:p>
        </p:txBody>
      </p:sp>
      <p:sp>
        <p:nvSpPr>
          <p:cNvPr id="335" name="Google Shape;352;p30">
            <a:extLst>
              <a:ext uri="{FF2B5EF4-FFF2-40B4-BE49-F238E27FC236}">
                <a16:creationId xmlns:a16="http://schemas.microsoft.com/office/drawing/2014/main" id="{025061AE-DE41-B3CD-B358-7707CA72B833}"/>
              </a:ext>
            </a:extLst>
          </p:cNvPr>
          <p:cNvSpPr txBox="1">
            <a:spLocks/>
          </p:cNvSpPr>
          <p:nvPr/>
        </p:nvSpPr>
        <p:spPr>
          <a:xfrm>
            <a:off x="4813918" y="4109173"/>
            <a:ext cx="628032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lt1"/>
                </a:solidFill>
              </a:rPr>
              <a:t>10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351" grpId="0"/>
      <p:bldP spid="352" grpId="0"/>
      <p:bldP spid="22" grpId="0"/>
      <p:bldP spid="23" grpId="0"/>
      <p:bldP spid="32" grpId="0"/>
      <p:bldP spid="33" grpId="0"/>
      <p:bldP spid="38" grpId="0"/>
      <p:bldP spid="39" grpId="0"/>
      <p:bldP spid="51" grpId="0"/>
      <p:bldP spid="52" grpId="0"/>
      <p:bldP spid="62" grpId="0"/>
      <p:bldP spid="63" grpId="0"/>
      <p:bldP spid="325" grpId="0"/>
      <p:bldP spid="326" grpId="0"/>
      <p:bldP spid="328" grpId="0"/>
      <p:bldP spid="329" grpId="0"/>
      <p:bldP spid="331" grpId="0"/>
      <p:bldP spid="332" grpId="0"/>
      <p:bldP spid="334" grpId="0"/>
      <p:bldP spid="3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35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62535"/>
                </a:solidFill>
              </a:rPr>
              <a:t>Introduction</a:t>
            </a:r>
            <a:r>
              <a:rPr lang="en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endParaRPr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36" name="Google Shape;436;p35"/>
          <p:cNvSpPr txBox="1">
            <a:spLocks noGrp="1"/>
          </p:cNvSpPr>
          <p:nvPr>
            <p:ph type="body" idx="1"/>
          </p:nvPr>
        </p:nvSpPr>
        <p:spPr>
          <a:xfrm>
            <a:off x="509559" y="1448591"/>
            <a:ext cx="4781722" cy="26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04800" algn="just">
              <a:spcAft>
                <a:spcPts val="1200"/>
              </a:spcAft>
              <a:buSzPts val="12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  <a:sym typeface="Montserrat"/>
              </a:rPr>
              <a:t>The modern home is undergoing a revolution, driven by the desire for </a:t>
            </a:r>
            <a:r>
              <a:rPr lang="en-US" sz="1600" b="1" dirty="0">
                <a:latin typeface="Aptos Narrow" panose="020B0004020202020204" pitchFamily="34" charset="0"/>
                <a:sym typeface="Montserrat"/>
              </a:rPr>
              <a:t>increased convenience, improved resource efficiency</a:t>
            </a:r>
            <a:r>
              <a:rPr lang="en-US" sz="1600" dirty="0">
                <a:latin typeface="Aptos Narrow" panose="020B0004020202020204" pitchFamily="34" charset="0"/>
                <a:sym typeface="Montserrat"/>
              </a:rPr>
              <a:t>, and </a:t>
            </a:r>
            <a:r>
              <a:rPr lang="en-US" sz="1600" b="1" dirty="0">
                <a:latin typeface="Aptos Narrow" panose="020B0004020202020204" pitchFamily="34" charset="0"/>
                <a:sym typeface="Montserrat"/>
              </a:rPr>
              <a:t>a touch of futuristic ease</a:t>
            </a:r>
            <a:r>
              <a:rPr lang="en-US" sz="1600" dirty="0">
                <a:latin typeface="Aptos Narrow" panose="020B0004020202020204" pitchFamily="34" charset="0"/>
                <a:sym typeface="Montserrat"/>
              </a:rPr>
              <a:t>.</a:t>
            </a:r>
          </a:p>
          <a:p>
            <a:pPr indent="-304800" algn="just">
              <a:spcAft>
                <a:spcPts val="1200"/>
              </a:spcAft>
              <a:buSzPts val="1200"/>
              <a:buFont typeface="Wingdings" panose="05000000000000000000" pitchFamily="2" charset="2"/>
              <a:buChar char="v"/>
            </a:pPr>
            <a:r>
              <a:rPr lang="en-US" sz="1600" b="1" dirty="0">
                <a:latin typeface="Aptos Narrow" panose="020B0004020202020204" pitchFamily="34" charset="0"/>
                <a:sym typeface="Montserrat"/>
              </a:rPr>
              <a:t>Smart Homes </a:t>
            </a:r>
            <a:r>
              <a:rPr lang="en-US" sz="1600" dirty="0">
                <a:latin typeface="Aptos Narrow" panose="020B0004020202020204" pitchFamily="34" charset="0"/>
                <a:sym typeface="Montserrat"/>
              </a:rPr>
              <a:t>are redefining </a:t>
            </a:r>
            <a:r>
              <a:rPr lang="en-US" sz="1600" b="1" dirty="0">
                <a:latin typeface="Aptos Narrow" panose="020B0004020202020204" pitchFamily="34" charset="0"/>
                <a:sym typeface="Montserrat"/>
              </a:rPr>
              <a:t>modern living</a:t>
            </a:r>
            <a:r>
              <a:rPr lang="en-US" sz="1600" dirty="0">
                <a:latin typeface="Aptos Narrow" panose="020B0004020202020204" pitchFamily="34" charset="0"/>
                <a:sym typeface="Montserrat"/>
              </a:rPr>
              <a:t>. These systems connect devices like </a:t>
            </a:r>
            <a:r>
              <a:rPr lang="en-US" sz="1600" b="1" dirty="0">
                <a:latin typeface="Aptos Narrow" panose="020B0004020202020204" pitchFamily="34" charset="0"/>
                <a:sym typeface="Montserrat"/>
              </a:rPr>
              <a:t>lights, thermostats, </a:t>
            </a:r>
            <a:r>
              <a:rPr lang="en-US" sz="1600" dirty="0">
                <a:latin typeface="Aptos Narrow" panose="020B0004020202020204" pitchFamily="34" charset="0"/>
                <a:sym typeface="Montserrat"/>
              </a:rPr>
              <a:t>and</a:t>
            </a:r>
            <a:r>
              <a:rPr lang="en-US" sz="1600" b="1" dirty="0">
                <a:latin typeface="Aptos Narrow" panose="020B0004020202020204" pitchFamily="34" charset="0"/>
                <a:sym typeface="Montserrat"/>
              </a:rPr>
              <a:t> appliances to a central hub</a:t>
            </a:r>
            <a:r>
              <a:rPr lang="en-US" sz="1600" dirty="0">
                <a:latin typeface="Aptos Narrow" panose="020B0004020202020204" pitchFamily="34" charset="0"/>
                <a:sym typeface="Montserrat"/>
              </a:rPr>
              <a:t>, allowing control via </a:t>
            </a:r>
            <a:r>
              <a:rPr lang="en-US" sz="1600" b="1" dirty="0">
                <a:latin typeface="Aptos Narrow" panose="020B0004020202020204" pitchFamily="34" charset="0"/>
                <a:sym typeface="Montserrat"/>
              </a:rPr>
              <a:t>smartphone</a:t>
            </a:r>
            <a:r>
              <a:rPr lang="en-US" sz="1600" dirty="0">
                <a:latin typeface="Aptos Narrow" panose="020B0004020202020204" pitchFamily="34" charset="0"/>
                <a:sym typeface="Montserrat"/>
              </a:rPr>
              <a:t> or </a:t>
            </a:r>
            <a:r>
              <a:rPr lang="en-US" sz="1600" b="1" dirty="0">
                <a:latin typeface="Aptos Narrow" panose="020B0004020202020204" pitchFamily="34" charset="0"/>
                <a:sym typeface="Montserrat"/>
              </a:rPr>
              <a:t>voice commands</a:t>
            </a:r>
            <a:r>
              <a:rPr lang="en-US" sz="1600" dirty="0">
                <a:latin typeface="Aptos Narrow" panose="020B0004020202020204" pitchFamily="34" charset="0"/>
                <a:sym typeface="Montserrat"/>
              </a:rPr>
              <a:t>. </a:t>
            </a:r>
          </a:p>
          <a:p>
            <a:pPr indent="-304800" algn="just">
              <a:spcAft>
                <a:spcPts val="1200"/>
              </a:spcAft>
              <a:buSzPts val="12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  <a:sym typeface="Montserrat"/>
              </a:rPr>
              <a:t>This transformation manifests in the growing popularity of </a:t>
            </a:r>
            <a:r>
              <a:rPr lang="en-US" sz="1600" b="1" dirty="0">
                <a:latin typeface="Aptos Narrow" panose="020B0004020202020204" pitchFamily="34" charset="0"/>
                <a:sym typeface="Montserrat"/>
              </a:rPr>
              <a:t>Smart Home Automation Systems</a:t>
            </a:r>
            <a:r>
              <a:rPr lang="en-US" sz="1600" dirty="0">
                <a:latin typeface="Aptos Narrow" panose="020B0004020202020204" pitchFamily="34" charset="0"/>
                <a:sym typeface="Montserrat"/>
              </a:rPr>
              <a:t>.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438" name="Google Shape;438;p3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5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441" name="Google Shape;441;p3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1E545A-5843-7E1D-6D7F-A93FE0E7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87" y="1364810"/>
            <a:ext cx="2639216" cy="2876745"/>
          </a:xfrm>
          <a:prstGeom prst="rect">
            <a:avLst/>
          </a:prstGeom>
        </p:spPr>
      </p:pic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2ADE15F7-C186-850D-52C1-EA813E2488D3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B2D13500-3966-4BB2-28AB-C4FE30780539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4;p35">
            <a:extLst>
              <a:ext uri="{FF2B5EF4-FFF2-40B4-BE49-F238E27FC236}">
                <a16:creationId xmlns:a16="http://schemas.microsoft.com/office/drawing/2014/main" id="{7A540E12-B0BA-3CB8-38FB-EE4EFFCFE998}"/>
              </a:ext>
            </a:extLst>
          </p:cNvPr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435;p35">
            <a:extLst>
              <a:ext uri="{FF2B5EF4-FFF2-40B4-BE49-F238E27FC236}">
                <a16:creationId xmlns:a16="http://schemas.microsoft.com/office/drawing/2014/main" id="{DB928135-08DB-61FB-A382-5927F30DA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>
                <a:solidFill>
                  <a:srgbClr val="162535"/>
                </a:solidFill>
              </a:rPr>
              <a:t>Motivation </a:t>
            </a:r>
            <a:endParaRPr dirty="0">
              <a:solidFill>
                <a:srgbClr val="162535"/>
              </a:solidFill>
            </a:endParaRPr>
          </a:p>
        </p:txBody>
      </p:sp>
      <p:sp>
        <p:nvSpPr>
          <p:cNvPr id="6" name="Google Shape;436;p35">
            <a:extLst>
              <a:ext uri="{FF2B5EF4-FFF2-40B4-BE49-F238E27FC236}">
                <a16:creationId xmlns:a16="http://schemas.microsoft.com/office/drawing/2014/main" id="{AE4250C4-D117-C1D6-0FA3-1CAFB9CF55D3}"/>
              </a:ext>
            </a:extLst>
          </p:cNvPr>
          <p:cNvSpPr txBox="1">
            <a:spLocks noGrp="1"/>
          </p:cNvSpPr>
          <p:nvPr/>
        </p:nvSpPr>
        <p:spPr>
          <a:xfrm>
            <a:off x="586730" y="1792333"/>
            <a:ext cx="5254906" cy="26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</a:rPr>
              <a:t>Peace of mind knowing our home is </a:t>
            </a:r>
            <a:r>
              <a:rPr lang="en-US" sz="1600" b="1" dirty="0">
                <a:latin typeface="Aptos Narrow" panose="020B0004020202020204" pitchFamily="34" charset="0"/>
              </a:rPr>
              <a:t>secure</a:t>
            </a:r>
            <a:r>
              <a:rPr lang="en-US" sz="1600" dirty="0">
                <a:latin typeface="Aptos Narrow" panose="020B0004020202020204" pitchFamily="34" charset="0"/>
              </a:rPr>
              <a:t> and </a:t>
            </a:r>
            <a:r>
              <a:rPr lang="en-US" sz="1600" b="1" dirty="0">
                <a:latin typeface="Aptos Narrow" panose="020B0004020202020204" pitchFamily="34" charset="0"/>
              </a:rPr>
              <a:t>energy-efficient</a:t>
            </a:r>
            <a:r>
              <a:rPr lang="en-US" sz="1600" dirty="0">
                <a:latin typeface="Aptos Narrow" panose="020B0004020202020204" pitchFamily="34" charset="0"/>
              </a:rPr>
              <a:t>. </a:t>
            </a:r>
          </a:p>
          <a:p>
            <a:pPr marL="285750" indent="-285750" algn="just">
              <a:spcAft>
                <a:spcPts val="12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</a:rPr>
              <a:t>A living environment that promotes </a:t>
            </a:r>
            <a:r>
              <a:rPr lang="en-US" sz="1600" b="1" dirty="0">
                <a:latin typeface="Aptos Narrow" panose="020B0004020202020204" pitchFamily="34" charset="0"/>
              </a:rPr>
              <a:t>comfort, sustainability, </a:t>
            </a:r>
            <a:r>
              <a:rPr lang="en-US" sz="1600" dirty="0">
                <a:latin typeface="Aptos Narrow" panose="020B0004020202020204" pitchFamily="34" charset="0"/>
              </a:rPr>
              <a:t>and</a:t>
            </a:r>
            <a:r>
              <a:rPr lang="en-US" sz="1600" b="1" dirty="0">
                <a:latin typeface="Aptos Narrow" panose="020B0004020202020204" pitchFamily="34" charset="0"/>
              </a:rPr>
              <a:t> well-being</a:t>
            </a:r>
            <a:r>
              <a:rPr lang="en-US" sz="1600" dirty="0">
                <a:latin typeface="Aptos Narrow" panose="020B0004020202020204" pitchFamily="34" charset="0"/>
              </a:rPr>
              <a:t>. </a:t>
            </a:r>
          </a:p>
          <a:p>
            <a:pPr marL="285750" indent="-285750" algn="just">
              <a:spcAft>
                <a:spcPts val="12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</a:rPr>
              <a:t>Can be easily accessed by </a:t>
            </a:r>
            <a:r>
              <a:rPr lang="en-US" sz="1600" b="1" dirty="0">
                <a:latin typeface="Aptos Narrow" panose="020B0004020202020204" pitchFamily="34" charset="0"/>
              </a:rPr>
              <a:t>individuals</a:t>
            </a:r>
            <a:r>
              <a:rPr lang="en-US" sz="1600" dirty="0">
                <a:latin typeface="Aptos Narrow" panose="020B0004020202020204" pitchFamily="34" charset="0"/>
              </a:rPr>
              <a:t> with </a:t>
            </a:r>
            <a:r>
              <a:rPr lang="en-US" sz="1600" b="1" dirty="0">
                <a:latin typeface="Aptos Narrow" panose="020B0004020202020204" pitchFamily="34" charset="0"/>
              </a:rPr>
              <a:t>disabilities </a:t>
            </a:r>
            <a:r>
              <a:rPr lang="en-US" sz="1600" dirty="0">
                <a:latin typeface="Aptos Narrow" panose="020B0004020202020204" pitchFamily="34" charset="0"/>
              </a:rPr>
              <a:t>and easy control for </a:t>
            </a:r>
            <a:r>
              <a:rPr lang="en-US" sz="1600" b="1" dirty="0">
                <a:latin typeface="Aptos Narrow" panose="020B0004020202020204" pitchFamily="34" charset="0"/>
              </a:rPr>
              <a:t>elderly residents</a:t>
            </a:r>
            <a:r>
              <a:rPr lang="en-US" sz="1600" dirty="0">
                <a:latin typeface="Aptos Narrow" panose="020B0004020202020204" pitchFamily="34" charset="0"/>
              </a:rPr>
              <a:t>.</a:t>
            </a:r>
          </a:p>
        </p:txBody>
      </p:sp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ABF93598-E9BB-B113-15A9-87AB5695096C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CBA898A4-FF71-4847-DBEF-5CEEA5279EC5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7" name="Google Shape;437;p35">
            <a:extLst>
              <a:ext uri="{FF2B5EF4-FFF2-40B4-BE49-F238E27FC236}">
                <a16:creationId xmlns:a16="http://schemas.microsoft.com/office/drawing/2014/main" id="{C767911A-3993-2530-ECCB-0B7F8FA89E56}"/>
              </a:ext>
            </a:extLst>
          </p:cNvPr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8" name="Google Shape;438;p35">
              <a:extLst>
                <a:ext uri="{FF2B5EF4-FFF2-40B4-BE49-F238E27FC236}">
                  <a16:creationId xmlns:a16="http://schemas.microsoft.com/office/drawing/2014/main" id="{12A9A173-1C9D-63B9-BF94-35EFAD74C610}"/>
                </a:ext>
              </a:extLst>
            </p:cNvPr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39;p35">
              <a:extLst>
                <a:ext uri="{FF2B5EF4-FFF2-40B4-BE49-F238E27FC236}">
                  <a16:creationId xmlns:a16="http://schemas.microsoft.com/office/drawing/2014/main" id="{2CAFD0D4-5098-C26F-F505-79707E36815F}"/>
                </a:ext>
              </a:extLst>
            </p:cNvPr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40;p35">
            <a:extLst>
              <a:ext uri="{FF2B5EF4-FFF2-40B4-BE49-F238E27FC236}">
                <a16:creationId xmlns:a16="http://schemas.microsoft.com/office/drawing/2014/main" id="{4F2C3A1F-5B68-0ABC-F806-87D48475C756}"/>
              </a:ext>
            </a:extLst>
          </p:cNvPr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1" name="Google Shape;441;p35">
              <a:extLst>
                <a:ext uri="{FF2B5EF4-FFF2-40B4-BE49-F238E27FC236}">
                  <a16:creationId xmlns:a16="http://schemas.microsoft.com/office/drawing/2014/main" id="{2F45CEBC-B3E9-4B39-8781-844F1BA3C708}"/>
                </a:ext>
              </a:extLst>
            </p:cNvPr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35">
              <a:extLst>
                <a:ext uri="{FF2B5EF4-FFF2-40B4-BE49-F238E27FC236}">
                  <a16:creationId xmlns:a16="http://schemas.microsoft.com/office/drawing/2014/main" id="{783A6862-5A5A-49C9-8326-54351C3608F2}"/>
                </a:ext>
              </a:extLst>
            </p:cNvPr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DFC92-60C5-DACF-D2D9-60F731EB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22" y="2460599"/>
            <a:ext cx="2509103" cy="2691300"/>
          </a:xfrm>
          <a:prstGeom prst="rect">
            <a:avLst/>
          </a:prstGeom>
        </p:spPr>
      </p:pic>
      <p:sp>
        <p:nvSpPr>
          <p:cNvPr id="15" name="Google Shape;436;p35">
            <a:extLst>
              <a:ext uri="{FF2B5EF4-FFF2-40B4-BE49-F238E27FC236}">
                <a16:creationId xmlns:a16="http://schemas.microsoft.com/office/drawing/2014/main" id="{0B7E596F-A87B-39E1-FC65-47B264944AD8}"/>
              </a:ext>
            </a:extLst>
          </p:cNvPr>
          <p:cNvSpPr txBox="1">
            <a:spLocks noGrp="1"/>
          </p:cNvSpPr>
          <p:nvPr/>
        </p:nvSpPr>
        <p:spPr>
          <a:xfrm>
            <a:off x="586730" y="1251313"/>
            <a:ext cx="7421890" cy="103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</a:rPr>
              <a:t>A </a:t>
            </a:r>
            <a:r>
              <a:rPr lang="en-US" sz="1600" b="1" dirty="0">
                <a:latin typeface="Aptos Narrow" panose="020B0004020202020204" pitchFamily="34" charset="0"/>
              </a:rPr>
              <a:t>Smart Home </a:t>
            </a:r>
            <a:r>
              <a:rPr lang="en-US" sz="1600" dirty="0">
                <a:latin typeface="Aptos Narrow" panose="020B0004020202020204" pitchFamily="34" charset="0"/>
              </a:rPr>
              <a:t>that anticipates our </a:t>
            </a:r>
            <a:r>
              <a:rPr lang="en-US" sz="1600" b="1" dirty="0">
                <a:latin typeface="Aptos Narrow" panose="020B0004020202020204" pitchFamily="34" charset="0"/>
              </a:rPr>
              <a:t>needs </a:t>
            </a:r>
            <a:r>
              <a:rPr lang="en-US" sz="1600" dirty="0">
                <a:latin typeface="Aptos Narrow" panose="020B0004020202020204" pitchFamily="34" charset="0"/>
              </a:rPr>
              <a:t>and </a:t>
            </a:r>
            <a:r>
              <a:rPr lang="en-US" sz="1600" b="1" dirty="0">
                <a:latin typeface="Aptos Narrow" panose="020B0004020202020204" pitchFamily="34" charset="0"/>
              </a:rPr>
              <a:t>adjusts to our lifestyle</a:t>
            </a:r>
            <a:r>
              <a:rPr lang="en-US" sz="1600" dirty="0">
                <a:latin typeface="Aptos Narrow" panose="020B0004020202020204" pitchFamily="34" charset="0"/>
              </a:rPr>
              <a:t>. </a:t>
            </a:r>
          </a:p>
          <a:p>
            <a:pPr marL="285750" indent="-285750" algn="just">
              <a:spcAft>
                <a:spcPts val="12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sz="1600" dirty="0">
                <a:latin typeface="Aptos Narrow" panose="020B0004020202020204" pitchFamily="34" charset="0"/>
              </a:rPr>
              <a:t>Convenience at our fingertips with </a:t>
            </a:r>
            <a:r>
              <a:rPr lang="en-US" sz="1600" b="1" dirty="0">
                <a:latin typeface="Aptos Narrow" panose="020B0004020202020204" pitchFamily="34" charset="0"/>
              </a:rPr>
              <a:t>voice control </a:t>
            </a:r>
            <a:r>
              <a:rPr lang="en-US" sz="1600" dirty="0">
                <a:latin typeface="Aptos Narrow" panose="020B0004020202020204" pitchFamily="34" charset="0"/>
              </a:rPr>
              <a:t>and </a:t>
            </a:r>
            <a:r>
              <a:rPr lang="en-US" sz="1600" b="1" dirty="0">
                <a:latin typeface="Aptos Narrow" panose="020B0004020202020204" pitchFamily="34" charset="0"/>
              </a:rPr>
              <a:t>remote monitoring</a:t>
            </a:r>
            <a:r>
              <a:rPr lang="en-US" sz="1600" dirty="0">
                <a:latin typeface="Aptos Narrow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3079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5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>
                <a:solidFill>
                  <a:srgbClr val="162535"/>
                </a:solidFill>
              </a:rPr>
              <a:t>Benefits</a:t>
            </a:r>
            <a:endParaRPr dirty="0">
              <a:solidFill>
                <a:srgbClr val="162535"/>
              </a:solidFill>
            </a:endParaRPr>
          </a:p>
        </p:txBody>
      </p:sp>
      <p:sp>
        <p:nvSpPr>
          <p:cNvPr id="1028" name="Google Shape;1028;p53"/>
          <p:cNvSpPr txBox="1">
            <a:spLocks noGrp="1"/>
          </p:cNvSpPr>
          <p:nvPr>
            <p:ph type="body" idx="1"/>
          </p:nvPr>
        </p:nvSpPr>
        <p:spPr>
          <a:xfrm>
            <a:off x="526666" y="1242040"/>
            <a:ext cx="5009794" cy="301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latin typeface="Aptos Narrow" panose="020B0004020202020204" pitchFamily="34" charset="0"/>
              </a:rPr>
              <a:t>Convenience:</a:t>
            </a:r>
            <a:r>
              <a:rPr lang="en-US" sz="1600" dirty="0">
                <a:latin typeface="Aptos Narrow" panose="020B0004020202020204" pitchFamily="34" charset="0"/>
              </a:rPr>
              <a:t> Automate tasks like lighting, temperature control, and security for a hands-free experience.</a:t>
            </a:r>
          </a:p>
          <a:p>
            <a:pPr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latin typeface="Aptos Narrow" panose="020B0004020202020204" pitchFamily="34" charset="0"/>
              </a:rPr>
              <a:t>Efficiency:</a:t>
            </a:r>
            <a:r>
              <a:rPr lang="en-US" sz="1600" dirty="0">
                <a:latin typeface="Aptos Narrow" panose="020B0004020202020204" pitchFamily="34" charset="0"/>
              </a:rPr>
              <a:t> Optimize energy consumption by monitoring and adjusting resource usage.</a:t>
            </a:r>
          </a:p>
          <a:p>
            <a:pPr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latin typeface="Aptos Narrow" panose="020B0004020202020204" pitchFamily="34" charset="0"/>
              </a:rPr>
              <a:t>Security: </a:t>
            </a:r>
            <a:r>
              <a:rPr lang="en-US" sz="1600" dirty="0">
                <a:latin typeface="Aptos Narrow" panose="020B0004020202020204" pitchFamily="34" charset="0"/>
              </a:rPr>
              <a:t>Enhance home security with features like remote monitoring and automated alerts.</a:t>
            </a:r>
          </a:p>
          <a:p>
            <a:pPr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latin typeface="Aptos Narrow" panose="020B0004020202020204" pitchFamily="34" charset="0"/>
              </a:rPr>
              <a:t>Environmental Awareness: </a:t>
            </a:r>
            <a:r>
              <a:rPr lang="en-US" sz="1600" dirty="0">
                <a:latin typeface="Aptos Narrow" panose="020B0004020202020204" pitchFamily="34" charset="0"/>
              </a:rPr>
              <a:t>Promote sustainability by integrating renewable energy sources and monitoring environmental conditions.</a:t>
            </a:r>
            <a:endParaRPr lang="en-IN" sz="1600" dirty="0">
              <a:latin typeface="Aptos Narrow" panose="020B000402020202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None/>
            </a:pPr>
            <a:endParaRPr sz="1400" dirty="0">
              <a:latin typeface="Aptos Narrow" panose="020B0004020202020204" pitchFamily="34" charset="0"/>
            </a:endParaRPr>
          </a:p>
        </p:txBody>
      </p:sp>
      <p:pic>
        <p:nvPicPr>
          <p:cNvPr id="4098" name="Picture 2" descr="🏠Home Automation - Making Your Life Hassle Free">
            <a:extLst>
              <a:ext uri="{FF2B5EF4-FFF2-40B4-BE49-F238E27FC236}">
                <a16:creationId xmlns:a16="http://schemas.microsoft.com/office/drawing/2014/main" id="{1938641C-31B9-434D-E293-5E15B711A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" r="1904" b="1423"/>
          <a:stretch/>
        </p:blipFill>
        <p:spPr bwMode="auto">
          <a:xfrm>
            <a:off x="5679758" y="1445232"/>
            <a:ext cx="2511687" cy="257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45;p51">
            <a:extLst>
              <a:ext uri="{FF2B5EF4-FFF2-40B4-BE49-F238E27FC236}">
                <a16:creationId xmlns:a16="http://schemas.microsoft.com/office/drawing/2014/main" id="{BD7B880E-47FB-8BBF-B5BE-2299957424DB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70;p49">
            <a:extLst>
              <a:ext uri="{FF2B5EF4-FFF2-40B4-BE49-F238E27FC236}">
                <a16:creationId xmlns:a16="http://schemas.microsoft.com/office/drawing/2014/main" id="{2ECB1553-C465-4900-2512-19592D08E05C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5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>
                <a:solidFill>
                  <a:srgbClr val="162535"/>
                </a:solidFill>
              </a:rPr>
              <a:t>Review of Various Technologies </a:t>
            </a:r>
            <a:endParaRPr dirty="0">
              <a:solidFill>
                <a:srgbClr val="162535"/>
              </a:solidFill>
            </a:endParaRPr>
          </a:p>
        </p:txBody>
      </p:sp>
      <p:sp>
        <p:nvSpPr>
          <p:cNvPr id="1028" name="Google Shape;1028;p53"/>
          <p:cNvSpPr txBox="1">
            <a:spLocks noGrp="1"/>
          </p:cNvSpPr>
          <p:nvPr>
            <p:ph type="body" idx="1"/>
          </p:nvPr>
        </p:nvSpPr>
        <p:spPr>
          <a:xfrm>
            <a:off x="654221" y="1236074"/>
            <a:ext cx="4937436" cy="2985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spcAft>
                <a:spcPts val="600"/>
              </a:spcAft>
              <a:buNone/>
            </a:pPr>
            <a:r>
              <a:rPr lang="en-US" sz="1400" b="1" dirty="0">
                <a:latin typeface="Aptos Narrow" panose="020B0004020202020204" pitchFamily="34" charset="0"/>
              </a:rPr>
              <a:t>System Based on ESP32: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Powerful dual-core processor and built-in Wi-Fi &amp; Bluetooth 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Low power consumption. 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Supports various sensors.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Open-source development environment and libraries for flexible and cost-effective system creation.</a:t>
            </a:r>
            <a:endParaRPr lang="en-US" sz="1400" b="1" dirty="0">
              <a:latin typeface="Aptos Narrow" panose="020B0004020202020204" pitchFamily="34" charset="0"/>
            </a:endParaRPr>
          </a:p>
          <a:p>
            <a:pPr marL="152400" indent="0">
              <a:spcAft>
                <a:spcPts val="600"/>
              </a:spcAft>
              <a:buNone/>
            </a:pPr>
            <a:r>
              <a:rPr lang="en-US" sz="1400" b="1" dirty="0">
                <a:latin typeface="Aptos Narrow" panose="020B0004020202020204" pitchFamily="34" charset="0"/>
              </a:rPr>
              <a:t>System Based on ZigBee: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Low power consumption.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Low cost, secure and reliable 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Fast and simple setup.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Good wireless range for homes.</a:t>
            </a:r>
          </a:p>
        </p:txBody>
      </p:sp>
      <p:pic>
        <p:nvPicPr>
          <p:cNvPr id="5122" name="Picture 2" descr="DIY Smart Power Consumption Meter using ESP32">
            <a:extLst>
              <a:ext uri="{FF2B5EF4-FFF2-40B4-BE49-F238E27FC236}">
                <a16:creationId xmlns:a16="http://schemas.microsoft.com/office/drawing/2014/main" id="{C08B41FC-A8C8-09A7-7EAB-866C6D266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19027" r="10950" b="30534"/>
          <a:stretch/>
        </p:blipFill>
        <p:spPr bwMode="auto">
          <a:xfrm>
            <a:off x="5550444" y="1596395"/>
            <a:ext cx="2744519" cy="91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iny tech ZigBee harnesses puny power of the press • The Register">
            <a:extLst>
              <a:ext uri="{FF2B5EF4-FFF2-40B4-BE49-F238E27FC236}">
                <a16:creationId xmlns:a16="http://schemas.microsoft.com/office/drawing/2014/main" id="{3EBA77C8-B50C-743F-6EC2-1573126C4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" t="15293" r="3082" b="1826"/>
          <a:stretch/>
        </p:blipFill>
        <p:spPr bwMode="auto">
          <a:xfrm>
            <a:off x="5591657" y="2782391"/>
            <a:ext cx="2651102" cy="171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BF568AC6-5DFC-BA80-3E15-ADE152F857B6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52C56E12-8474-DEB6-1A99-ADAF081B0A16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32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5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>
                <a:solidFill>
                  <a:srgbClr val="162535"/>
                </a:solidFill>
              </a:rPr>
              <a:t>Review of Various Technologies </a:t>
            </a:r>
            <a:endParaRPr dirty="0">
              <a:solidFill>
                <a:srgbClr val="162535"/>
              </a:solidFill>
            </a:endParaRPr>
          </a:p>
        </p:txBody>
      </p:sp>
      <p:sp>
        <p:nvSpPr>
          <p:cNvPr id="1028" name="Google Shape;1028;p53"/>
          <p:cNvSpPr txBox="1">
            <a:spLocks noGrp="1"/>
          </p:cNvSpPr>
          <p:nvPr>
            <p:ph type="body" idx="1"/>
          </p:nvPr>
        </p:nvSpPr>
        <p:spPr>
          <a:xfrm>
            <a:off x="689520" y="1235748"/>
            <a:ext cx="5436959" cy="3293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spcAft>
                <a:spcPts val="600"/>
              </a:spcAft>
              <a:buNone/>
            </a:pPr>
            <a:r>
              <a:rPr lang="en-US" sz="1400" b="1" dirty="0">
                <a:latin typeface="Aptos Narrow" panose="020B0004020202020204" pitchFamily="34" charset="0"/>
              </a:rPr>
              <a:t>System Based on Radar: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Works from anywhere around the house (no line of sight needed).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Longer range.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Larger coverage area.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Stronger and more reliable signal.</a:t>
            </a:r>
            <a:endParaRPr lang="en-US" sz="1400" b="1" dirty="0">
              <a:latin typeface="Aptos Narrow" panose="020B0004020202020204" pitchFamily="34" charset="0"/>
            </a:endParaRPr>
          </a:p>
          <a:p>
            <a:pPr marL="152400" indent="0">
              <a:spcAft>
                <a:spcPts val="600"/>
              </a:spcAft>
              <a:buNone/>
            </a:pPr>
            <a:r>
              <a:rPr lang="en-US" sz="1400" b="1" dirty="0">
                <a:latin typeface="Aptos Narrow" panose="020B0004020202020204" pitchFamily="34" charset="0"/>
              </a:rPr>
              <a:t>System Based on Banana Pi: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Cheap, small, and flexible.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Dual-core CPU and GPU.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Open-source software.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Touch screen support.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Camera module compatibility.</a:t>
            </a:r>
          </a:p>
        </p:txBody>
      </p:sp>
      <p:pic>
        <p:nvPicPr>
          <p:cNvPr id="6146" name="Picture 2" descr="IoT and Embedded Systems - Autonomous and Cyber-Physical Systems (ACPS)  Research Group">
            <a:extLst>
              <a:ext uri="{FF2B5EF4-FFF2-40B4-BE49-F238E27FC236}">
                <a16:creationId xmlns:a16="http://schemas.microsoft.com/office/drawing/2014/main" id="{06B1FD95-064A-6FC6-1ED7-CC7E68AB5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44" y="1254934"/>
            <a:ext cx="2296420" cy="15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anana Pi M2 Berry Open Source Single Board Computer Allwinner V40 Soc  Onboard WiFi Module Bluetooth">
            <a:extLst>
              <a:ext uri="{FF2B5EF4-FFF2-40B4-BE49-F238E27FC236}">
                <a16:creationId xmlns:a16="http://schemas.microsoft.com/office/drawing/2014/main" id="{D990F884-159D-D66E-B93B-DE5180A01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43" y="2902021"/>
            <a:ext cx="2296419" cy="15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B7A0202F-8269-C0EA-B640-A510FFA6127A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938624EB-3B8D-F09C-CCEC-B7DEAC72962F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67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5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>
                <a:solidFill>
                  <a:srgbClr val="162535"/>
                </a:solidFill>
              </a:rPr>
              <a:t>Review of Various Technologies </a:t>
            </a:r>
            <a:endParaRPr dirty="0">
              <a:solidFill>
                <a:srgbClr val="162535"/>
              </a:solidFill>
            </a:endParaRPr>
          </a:p>
        </p:txBody>
      </p:sp>
      <p:sp>
        <p:nvSpPr>
          <p:cNvPr id="1028" name="Google Shape;1028;p53"/>
          <p:cNvSpPr txBox="1">
            <a:spLocks noGrp="1"/>
          </p:cNvSpPr>
          <p:nvPr>
            <p:ph type="body" idx="1"/>
          </p:nvPr>
        </p:nvSpPr>
        <p:spPr>
          <a:xfrm>
            <a:off x="689521" y="1275215"/>
            <a:ext cx="4825606" cy="3241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spcAft>
                <a:spcPts val="600"/>
              </a:spcAft>
              <a:buNone/>
            </a:pPr>
            <a:r>
              <a:rPr lang="en-US" sz="1400" b="1" dirty="0">
                <a:latin typeface="Aptos Narrow" panose="020B0004020202020204" pitchFamily="34" charset="0"/>
              </a:rPr>
              <a:t>System Based on Raspberry Pi: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Credit-card sized computer.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Easy interaction with external devices (sensors, actuators).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Wide range of applications including weather stations and security systems.</a:t>
            </a:r>
          </a:p>
          <a:p>
            <a:pPr marL="152400" indent="0">
              <a:spcAft>
                <a:spcPts val="600"/>
              </a:spcAft>
              <a:buNone/>
            </a:pPr>
            <a:r>
              <a:rPr lang="en-US" sz="1400" b="1" dirty="0">
                <a:latin typeface="Aptos Narrow" panose="020B0004020202020204" pitchFamily="34" charset="0"/>
              </a:rPr>
              <a:t>Smart Home Micro-Computers: 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Small computers that automate and control smart home systems.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Easy integration with other circuits.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Connection to a central CPU board.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Aptos Narrow" panose="020B0004020202020204" pitchFamily="34" charset="0"/>
              </a:rPr>
              <a:t>Use of interchangeable add-on modules.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BF2C70B-6F03-C1BE-9CB6-2632E7C5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649" y="1262876"/>
            <a:ext cx="1997530" cy="14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45;p51">
            <a:extLst>
              <a:ext uri="{FF2B5EF4-FFF2-40B4-BE49-F238E27FC236}">
                <a16:creationId xmlns:a16="http://schemas.microsoft.com/office/drawing/2014/main" id="{2FBBE538-4AC9-1E06-EB3A-3D3AFEBA82FC}"/>
              </a:ext>
            </a:extLst>
          </p:cNvPr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70;p49">
            <a:extLst>
              <a:ext uri="{FF2B5EF4-FFF2-40B4-BE49-F238E27FC236}">
                <a16:creationId xmlns:a16="http://schemas.microsoft.com/office/drawing/2014/main" id="{EA504B11-FF5B-89E8-2F31-2022E7080445}"/>
              </a:ext>
            </a:extLst>
          </p:cNvPr>
          <p:cNvSpPr/>
          <p:nvPr/>
        </p:nvSpPr>
        <p:spPr>
          <a:xfrm>
            <a:off x="832813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6DE32-BD9F-754A-AD6A-96A8B94A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57" y="2984900"/>
            <a:ext cx="2350461" cy="149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5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6;p53">
            <a:extLst>
              <a:ext uri="{FF2B5EF4-FFF2-40B4-BE49-F238E27FC236}">
                <a16:creationId xmlns:a16="http://schemas.microsoft.com/office/drawing/2014/main" id="{48810EC2-0567-1DA2-68CF-BBF906FB0FF1}"/>
              </a:ext>
            </a:extLst>
          </p:cNvPr>
          <p:cNvSpPr/>
          <p:nvPr/>
        </p:nvSpPr>
        <p:spPr>
          <a:xfrm>
            <a:off x="472600" y="525250"/>
            <a:ext cx="305546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472601" y="1237985"/>
            <a:ext cx="8245949" cy="3010165"/>
          </a:xfrm>
          <a:prstGeom prst="roundRect">
            <a:avLst>
              <a:gd name="adj" fmla="val 726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0F0516-9EFA-8A45-3DC7-FD44420C5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906" r="11616" b="1280"/>
          <a:stretch/>
        </p:blipFill>
        <p:spPr>
          <a:xfrm>
            <a:off x="2878350" y="1359505"/>
            <a:ext cx="3434450" cy="2767124"/>
          </a:xfrm>
          <a:prstGeom prst="roundRect">
            <a:avLst>
              <a:gd name="adj" fmla="val 5648"/>
            </a:avLst>
          </a:prstGeom>
          <a:ln>
            <a:solidFill>
              <a:schemeClr val="bg2"/>
            </a:solidFill>
          </a:ln>
        </p:spPr>
      </p:pic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847475" y="600250"/>
            <a:ext cx="2305710" cy="42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162535"/>
                </a:solidFill>
              </a:rPr>
              <a:t>Our Project</a:t>
            </a:r>
            <a:endParaRPr dirty="0">
              <a:solidFill>
                <a:srgbClr val="162535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A5480F-74F6-A810-FD3A-175E12C35B0A}"/>
              </a:ext>
            </a:extLst>
          </p:cNvPr>
          <p:cNvCxnSpPr>
            <a:cxnSpLocks/>
          </p:cNvCxnSpPr>
          <p:nvPr/>
        </p:nvCxnSpPr>
        <p:spPr>
          <a:xfrm flipV="1">
            <a:off x="2358390" y="1623728"/>
            <a:ext cx="1739900" cy="2067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Google Shape;450;p36">
            <a:extLst>
              <a:ext uri="{FF2B5EF4-FFF2-40B4-BE49-F238E27FC236}">
                <a16:creationId xmlns:a16="http://schemas.microsoft.com/office/drawing/2014/main" id="{8368E8EF-05DF-3D3F-0ECC-A7762FCBBE2F}"/>
              </a:ext>
            </a:extLst>
          </p:cNvPr>
          <p:cNvSpPr txBox="1">
            <a:spLocks/>
          </p:cNvSpPr>
          <p:nvPr/>
        </p:nvSpPr>
        <p:spPr>
          <a:xfrm>
            <a:off x="1152409" y="1420819"/>
            <a:ext cx="1503068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LCD Display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7C2ABD-C6B9-A641-E8F7-719E358A2DCC}"/>
              </a:ext>
            </a:extLst>
          </p:cNvPr>
          <p:cNvCxnSpPr>
            <a:cxnSpLocks/>
          </p:cNvCxnSpPr>
          <p:nvPr/>
        </p:nvCxnSpPr>
        <p:spPr>
          <a:xfrm>
            <a:off x="2305050" y="2515284"/>
            <a:ext cx="71755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450;p36">
            <a:extLst>
              <a:ext uri="{FF2B5EF4-FFF2-40B4-BE49-F238E27FC236}">
                <a16:creationId xmlns:a16="http://schemas.microsoft.com/office/drawing/2014/main" id="{97305179-5A86-A7EE-2135-44FF00BC427B}"/>
              </a:ext>
            </a:extLst>
          </p:cNvPr>
          <p:cNvSpPr txBox="1">
            <a:spLocks/>
          </p:cNvSpPr>
          <p:nvPr/>
        </p:nvSpPr>
        <p:spPr>
          <a:xfrm>
            <a:off x="1309982" y="2291534"/>
            <a:ext cx="982368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DHT11 Sensor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3F6233-7302-2BC6-511D-DD0219E6136F}"/>
              </a:ext>
            </a:extLst>
          </p:cNvPr>
          <p:cNvCxnSpPr>
            <a:cxnSpLocks/>
          </p:cNvCxnSpPr>
          <p:nvPr/>
        </p:nvCxnSpPr>
        <p:spPr>
          <a:xfrm>
            <a:off x="2336800" y="3384550"/>
            <a:ext cx="1066800" cy="127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450;p36">
            <a:extLst>
              <a:ext uri="{FF2B5EF4-FFF2-40B4-BE49-F238E27FC236}">
                <a16:creationId xmlns:a16="http://schemas.microsoft.com/office/drawing/2014/main" id="{0FE5E992-5507-24D6-2224-142A0BA321EA}"/>
              </a:ext>
            </a:extLst>
          </p:cNvPr>
          <p:cNvSpPr txBox="1">
            <a:spLocks/>
          </p:cNvSpPr>
          <p:nvPr/>
        </p:nvSpPr>
        <p:spPr>
          <a:xfrm>
            <a:off x="1017882" y="3154450"/>
            <a:ext cx="1309842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Door Lock Sensor</a:t>
            </a:r>
          </a:p>
        </p:txBody>
      </p:sp>
      <p:sp>
        <p:nvSpPr>
          <p:cNvPr id="23" name="Google Shape;450;p36">
            <a:extLst>
              <a:ext uri="{FF2B5EF4-FFF2-40B4-BE49-F238E27FC236}">
                <a16:creationId xmlns:a16="http://schemas.microsoft.com/office/drawing/2014/main" id="{944D1799-DA46-8AE6-3B48-273113F489CA}"/>
              </a:ext>
            </a:extLst>
          </p:cNvPr>
          <p:cNvSpPr txBox="1">
            <a:spLocks/>
          </p:cNvSpPr>
          <p:nvPr/>
        </p:nvSpPr>
        <p:spPr>
          <a:xfrm>
            <a:off x="1379832" y="2730427"/>
            <a:ext cx="912518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Servo Motor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933DE8-75C6-2A06-8657-3DDCB4FFC96C}"/>
              </a:ext>
            </a:extLst>
          </p:cNvPr>
          <p:cNvCxnSpPr>
            <a:cxnSpLocks/>
          </p:cNvCxnSpPr>
          <p:nvPr/>
        </p:nvCxnSpPr>
        <p:spPr>
          <a:xfrm>
            <a:off x="2381250" y="3869080"/>
            <a:ext cx="89535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Google Shape;450;p36">
            <a:extLst>
              <a:ext uri="{FF2B5EF4-FFF2-40B4-BE49-F238E27FC236}">
                <a16:creationId xmlns:a16="http://schemas.microsoft.com/office/drawing/2014/main" id="{D6919C65-303C-2AAB-D4C4-7A8D0B8D035B}"/>
              </a:ext>
            </a:extLst>
          </p:cNvPr>
          <p:cNvSpPr txBox="1">
            <a:spLocks/>
          </p:cNvSpPr>
          <p:nvPr/>
        </p:nvSpPr>
        <p:spPr>
          <a:xfrm>
            <a:off x="1989432" y="3651680"/>
            <a:ext cx="391818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RFID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2DDAFF-23D1-8066-B53A-2C6F2D7ADAA2}"/>
              </a:ext>
            </a:extLst>
          </p:cNvPr>
          <p:cNvCxnSpPr>
            <a:cxnSpLocks/>
          </p:cNvCxnSpPr>
          <p:nvPr/>
        </p:nvCxnSpPr>
        <p:spPr>
          <a:xfrm flipV="1">
            <a:off x="2343150" y="2049548"/>
            <a:ext cx="1892300" cy="1227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450;p36">
            <a:extLst>
              <a:ext uri="{FF2B5EF4-FFF2-40B4-BE49-F238E27FC236}">
                <a16:creationId xmlns:a16="http://schemas.microsoft.com/office/drawing/2014/main" id="{D6AC8713-366C-6F50-67D7-40523A173F04}"/>
              </a:ext>
            </a:extLst>
          </p:cNvPr>
          <p:cNvSpPr txBox="1">
            <a:spLocks/>
          </p:cNvSpPr>
          <p:nvPr/>
        </p:nvSpPr>
        <p:spPr>
          <a:xfrm>
            <a:off x="706732" y="1840000"/>
            <a:ext cx="1620992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ESP32 Microcontroller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E124F3-3F01-B377-A5F0-A24294ED7B15}"/>
              </a:ext>
            </a:extLst>
          </p:cNvPr>
          <p:cNvCxnSpPr>
            <a:cxnSpLocks/>
          </p:cNvCxnSpPr>
          <p:nvPr/>
        </p:nvCxnSpPr>
        <p:spPr>
          <a:xfrm flipH="1">
            <a:off x="5473700" y="1600200"/>
            <a:ext cx="139064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Google Shape;450;p36">
            <a:extLst>
              <a:ext uri="{FF2B5EF4-FFF2-40B4-BE49-F238E27FC236}">
                <a16:creationId xmlns:a16="http://schemas.microsoft.com/office/drawing/2014/main" id="{C3B2D320-5B17-40FF-2BA3-124B460931B9}"/>
              </a:ext>
            </a:extLst>
          </p:cNvPr>
          <p:cNvSpPr txBox="1">
            <a:spLocks/>
          </p:cNvSpPr>
          <p:nvPr/>
        </p:nvSpPr>
        <p:spPr>
          <a:xfrm>
            <a:off x="6858000" y="1376450"/>
            <a:ext cx="12827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MQ2 Gas Sensor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B5C906-2943-2079-AF8C-5EA40DF20A7C}"/>
              </a:ext>
            </a:extLst>
          </p:cNvPr>
          <p:cNvCxnSpPr>
            <a:cxnSpLocks/>
          </p:cNvCxnSpPr>
          <p:nvPr/>
        </p:nvCxnSpPr>
        <p:spPr>
          <a:xfrm flipH="1" flipV="1">
            <a:off x="5365750" y="2186165"/>
            <a:ext cx="1482274" cy="297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Google Shape;450;p36">
            <a:extLst>
              <a:ext uri="{FF2B5EF4-FFF2-40B4-BE49-F238E27FC236}">
                <a16:creationId xmlns:a16="http://schemas.microsoft.com/office/drawing/2014/main" id="{40709846-F6AD-BF92-15FB-770869069891}"/>
              </a:ext>
            </a:extLst>
          </p:cNvPr>
          <p:cNvSpPr txBox="1">
            <a:spLocks/>
          </p:cNvSpPr>
          <p:nvPr/>
        </p:nvSpPr>
        <p:spPr>
          <a:xfrm>
            <a:off x="6819898" y="1973492"/>
            <a:ext cx="11684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Jumper Wires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D6DCFB-553F-2848-8650-3E6FAA767EB4}"/>
              </a:ext>
            </a:extLst>
          </p:cNvPr>
          <p:cNvCxnSpPr>
            <a:cxnSpLocks/>
          </p:cNvCxnSpPr>
          <p:nvPr/>
        </p:nvCxnSpPr>
        <p:spPr>
          <a:xfrm flipH="1">
            <a:off x="4775200" y="1933071"/>
            <a:ext cx="209549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Google Shape;450;p36">
            <a:extLst>
              <a:ext uri="{FF2B5EF4-FFF2-40B4-BE49-F238E27FC236}">
                <a16:creationId xmlns:a16="http://schemas.microsoft.com/office/drawing/2014/main" id="{FD76A237-7FF4-890C-FEED-CFAF43FE9B7A}"/>
              </a:ext>
            </a:extLst>
          </p:cNvPr>
          <p:cNvSpPr txBox="1">
            <a:spLocks/>
          </p:cNvSpPr>
          <p:nvPr/>
        </p:nvSpPr>
        <p:spPr>
          <a:xfrm>
            <a:off x="6489698" y="1707898"/>
            <a:ext cx="11684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LED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4023DF-557C-B896-7835-6F52C1C38774}"/>
              </a:ext>
            </a:extLst>
          </p:cNvPr>
          <p:cNvCxnSpPr>
            <a:cxnSpLocks/>
          </p:cNvCxnSpPr>
          <p:nvPr/>
        </p:nvCxnSpPr>
        <p:spPr>
          <a:xfrm flipH="1">
            <a:off x="6172200" y="2469577"/>
            <a:ext cx="67310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Google Shape;450;p36">
            <a:extLst>
              <a:ext uri="{FF2B5EF4-FFF2-40B4-BE49-F238E27FC236}">
                <a16:creationId xmlns:a16="http://schemas.microsoft.com/office/drawing/2014/main" id="{25A0C693-F385-112A-CD5B-935B24EC13E1}"/>
              </a:ext>
            </a:extLst>
          </p:cNvPr>
          <p:cNvSpPr txBox="1">
            <a:spLocks/>
          </p:cNvSpPr>
          <p:nvPr/>
        </p:nvSpPr>
        <p:spPr>
          <a:xfrm>
            <a:off x="6851648" y="2254794"/>
            <a:ext cx="1346202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Ultrasonic Sensor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98E54C-70EB-D75D-8BCF-45EF08F2909F}"/>
              </a:ext>
            </a:extLst>
          </p:cNvPr>
          <p:cNvCxnSpPr>
            <a:cxnSpLocks/>
          </p:cNvCxnSpPr>
          <p:nvPr/>
        </p:nvCxnSpPr>
        <p:spPr>
          <a:xfrm flipH="1">
            <a:off x="4597400" y="2781689"/>
            <a:ext cx="222884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Google Shape;450;p36">
            <a:extLst>
              <a:ext uri="{FF2B5EF4-FFF2-40B4-BE49-F238E27FC236}">
                <a16:creationId xmlns:a16="http://schemas.microsoft.com/office/drawing/2014/main" id="{C1E98ACF-6C36-C58A-5482-66D8F1144014}"/>
              </a:ext>
            </a:extLst>
          </p:cNvPr>
          <p:cNvSpPr txBox="1">
            <a:spLocks/>
          </p:cNvSpPr>
          <p:nvPr/>
        </p:nvSpPr>
        <p:spPr>
          <a:xfrm>
            <a:off x="6623048" y="2566906"/>
            <a:ext cx="1346202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Breadboard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C5DF67F-16EE-8AA9-B234-2D7076DD799C}"/>
              </a:ext>
            </a:extLst>
          </p:cNvPr>
          <p:cNvCxnSpPr>
            <a:cxnSpLocks/>
          </p:cNvCxnSpPr>
          <p:nvPr/>
        </p:nvCxnSpPr>
        <p:spPr>
          <a:xfrm>
            <a:off x="2343150" y="1392150"/>
            <a:ext cx="179705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Google Shape;450;p36">
            <a:extLst>
              <a:ext uri="{FF2B5EF4-FFF2-40B4-BE49-F238E27FC236}">
                <a16:creationId xmlns:a16="http://schemas.microsoft.com/office/drawing/2014/main" id="{9BD53C5F-1B8F-B33C-B6CA-2135CB9C305B}"/>
              </a:ext>
            </a:extLst>
          </p:cNvPr>
          <p:cNvSpPr txBox="1">
            <a:spLocks/>
          </p:cNvSpPr>
          <p:nvPr/>
        </p:nvSpPr>
        <p:spPr>
          <a:xfrm>
            <a:off x="1208382" y="1266962"/>
            <a:ext cx="1503068" cy="2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I2C Driver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745852E-8457-A7A5-D2DD-E1CA3E9D55AA}"/>
              </a:ext>
            </a:extLst>
          </p:cNvPr>
          <p:cNvCxnSpPr>
            <a:cxnSpLocks/>
          </p:cNvCxnSpPr>
          <p:nvPr/>
        </p:nvCxnSpPr>
        <p:spPr>
          <a:xfrm flipH="1">
            <a:off x="4937574" y="3148890"/>
            <a:ext cx="188867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Google Shape;450;p36">
            <a:extLst>
              <a:ext uri="{FF2B5EF4-FFF2-40B4-BE49-F238E27FC236}">
                <a16:creationId xmlns:a16="http://schemas.microsoft.com/office/drawing/2014/main" id="{3FF31E7C-E4B8-E4C1-1891-DA5995F36598}"/>
              </a:ext>
            </a:extLst>
          </p:cNvPr>
          <p:cNvSpPr txBox="1">
            <a:spLocks/>
          </p:cNvSpPr>
          <p:nvPr/>
        </p:nvSpPr>
        <p:spPr>
          <a:xfrm>
            <a:off x="6544122" y="2934107"/>
            <a:ext cx="1346202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IR Sensor</a:t>
            </a:r>
          </a:p>
        </p:txBody>
      </p: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CBD96B8A-BD74-94E3-0B0D-729CA91985D1}"/>
              </a:ext>
            </a:extLst>
          </p:cNvPr>
          <p:cNvCxnSpPr>
            <a:cxnSpLocks/>
          </p:cNvCxnSpPr>
          <p:nvPr/>
        </p:nvCxnSpPr>
        <p:spPr>
          <a:xfrm flipH="1">
            <a:off x="4550224" y="3969924"/>
            <a:ext cx="222884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2" name="Google Shape;450;p36">
            <a:extLst>
              <a:ext uri="{FF2B5EF4-FFF2-40B4-BE49-F238E27FC236}">
                <a16:creationId xmlns:a16="http://schemas.microsoft.com/office/drawing/2014/main" id="{86C3F0F6-3756-F4B7-0755-D99D3BA604E9}"/>
              </a:ext>
            </a:extLst>
          </p:cNvPr>
          <p:cNvSpPr txBox="1">
            <a:spLocks/>
          </p:cNvSpPr>
          <p:nvPr/>
        </p:nvSpPr>
        <p:spPr>
          <a:xfrm>
            <a:off x="6639372" y="3748791"/>
            <a:ext cx="1346202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100" dirty="0">
                <a:solidFill>
                  <a:schemeClr val="tx2"/>
                </a:solidFill>
              </a:rPr>
              <a:t>Touch Sensor</a:t>
            </a:r>
          </a:p>
        </p:txBody>
      </p:sp>
      <p:cxnSp>
        <p:nvCxnSpPr>
          <p:cNvPr id="459" name="Connector: Elbow 458">
            <a:extLst>
              <a:ext uri="{FF2B5EF4-FFF2-40B4-BE49-F238E27FC236}">
                <a16:creationId xmlns:a16="http://schemas.microsoft.com/office/drawing/2014/main" id="{6AC4ABCE-6034-7743-F5F1-C505C7015B50}"/>
              </a:ext>
            </a:extLst>
          </p:cNvPr>
          <p:cNvCxnSpPr>
            <a:cxnSpLocks/>
          </p:cNvCxnSpPr>
          <p:nvPr/>
        </p:nvCxnSpPr>
        <p:spPr>
          <a:xfrm>
            <a:off x="2311400" y="2961031"/>
            <a:ext cx="1519450" cy="434221"/>
          </a:xfrm>
          <a:prstGeom prst="bentConnector3">
            <a:avLst>
              <a:gd name="adj1" fmla="val 9973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/>
      <p:bldP spid="14" grpId="0"/>
      <p:bldP spid="16" grpId="0"/>
      <p:bldP spid="20" grpId="0"/>
      <p:bldP spid="23" grpId="0"/>
      <p:bldP spid="27" grpId="0"/>
      <p:bldP spid="30" grpId="0"/>
      <p:bldP spid="33" grpId="0"/>
      <p:bldP spid="37" grpId="0"/>
      <p:bldP spid="39" grpId="0"/>
      <p:bldP spid="46" grpId="0"/>
      <p:bldP spid="49" grpId="0"/>
      <p:bldP spid="52" grpId="0"/>
      <p:bldP spid="63" grpId="0"/>
      <p:bldP spid="452" grpId="0"/>
    </p:bldLst>
  </p:timing>
</p:sld>
</file>

<file path=ppt/theme/theme1.xml><?xml version="1.0" encoding="utf-8"?>
<a:theme xmlns:a="http://schemas.openxmlformats.org/drawingml/2006/main" name="Yellow E-Wallet Project Proposal by Slidesgo">
  <a:themeElements>
    <a:clrScheme name="Simple Light">
      <a:dk1>
        <a:srgbClr val="162535"/>
      </a:dk1>
      <a:lt1>
        <a:srgbClr val="FBF9EA"/>
      </a:lt1>
      <a:dk2>
        <a:srgbClr val="ECBD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2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958</Words>
  <Application>Microsoft Office PowerPoint</Application>
  <PresentationFormat>On-screen Show (16:9)</PresentationFormat>
  <Paragraphs>148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Montserrat</vt:lpstr>
      <vt:lpstr>Roboto Condensed Light</vt:lpstr>
      <vt:lpstr>Arial</vt:lpstr>
      <vt:lpstr>Mukta ExtraBold</vt:lpstr>
      <vt:lpstr>Open Sans</vt:lpstr>
      <vt:lpstr>Amasis MT Pro Black</vt:lpstr>
      <vt:lpstr>Lexend Deca Light</vt:lpstr>
      <vt:lpstr>Wingdings</vt:lpstr>
      <vt:lpstr>Aptos Narrow</vt:lpstr>
      <vt:lpstr>Roboto</vt:lpstr>
      <vt:lpstr>Yellow E-Wallet Project Proposal by Slidesgo</vt:lpstr>
      <vt:lpstr>SMART  HOME AUTOMATION SYSTEMS</vt:lpstr>
      <vt:lpstr>Contents</vt:lpstr>
      <vt:lpstr>Introduction </vt:lpstr>
      <vt:lpstr>Motivation </vt:lpstr>
      <vt:lpstr>Benefits</vt:lpstr>
      <vt:lpstr>Review of Various Technologies </vt:lpstr>
      <vt:lpstr>Review of Various Technologies </vt:lpstr>
      <vt:lpstr>Review of Various Technologies </vt:lpstr>
      <vt:lpstr>Our Project</vt:lpstr>
      <vt:lpstr>Our Project</vt:lpstr>
      <vt:lpstr>Features of ESP32 Based Smart Home</vt:lpstr>
      <vt:lpstr>Advantages Over Existing Systems</vt:lpstr>
      <vt:lpstr>Dependencies</vt:lpstr>
      <vt:lpstr>Challenges</vt:lpstr>
      <vt:lpstr>Future Works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Automation</dc:title>
  <dc:creator>AYAAN DEY</dc:creator>
  <cp:lastModifiedBy>Debayan Dutta</cp:lastModifiedBy>
  <cp:revision>13</cp:revision>
  <dcterms:modified xsi:type="dcterms:W3CDTF">2024-06-02T22:14:07Z</dcterms:modified>
</cp:coreProperties>
</file>